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1" r:id="rId4"/>
    <p:sldId id="269" r:id="rId5"/>
    <p:sldId id="258" r:id="rId6"/>
    <p:sldId id="259" r:id="rId7"/>
    <p:sldId id="260" r:id="rId8"/>
    <p:sldId id="266" r:id="rId9"/>
    <p:sldId id="265" r:id="rId10"/>
    <p:sldId id="267" r:id="rId11"/>
    <p:sldId id="268" r:id="rId12"/>
    <p:sldId id="262" r:id="rId13"/>
    <p:sldId id="263" r:id="rId14"/>
    <p:sldId id="27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6C7F36-9074-4EE9-BBA4-5D02BC1BB17B}">
          <p14:sldIdLst>
            <p14:sldId id="256"/>
            <p14:sldId id="257"/>
            <p14:sldId id="261"/>
            <p14:sldId id="269"/>
            <p14:sldId id="258"/>
            <p14:sldId id="259"/>
            <p14:sldId id="260"/>
            <p14:sldId id="266"/>
            <p14:sldId id="265"/>
            <p14:sldId id="267"/>
            <p14:sldId id="268"/>
            <p14:sldId id="262"/>
            <p14:sldId id="263"/>
            <p14:sldId id="27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36" initials="2" lastIdx="1" clrIdx="0">
    <p:extLst>
      <p:ext uri="{19B8F6BF-5375-455C-9EA6-DF929625EA0E}">
        <p15:presenceInfo xmlns:p15="http://schemas.microsoft.com/office/powerpoint/2012/main" userId="23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3T17:23:19.188" idx="1">
    <p:pos x="3637" y="385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2797-5B88-4D01-B79A-0B9B2EA6D28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973EE-E4AC-4070-9766-AFB8E617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7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9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5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3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3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3A88-DED6-4EB6-BCD3-EA7B22D6EC3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9581-FDB1-4DDF-A858-93AF0F0F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4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11BEFC-549B-465F-A1CD-312A23D64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0264"/>
            <a:ext cx="12192000" cy="825826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5AB4E00-04C6-45C1-B906-2C345EF5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670"/>
            <a:ext cx="12192000" cy="54864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>
                <a:ln w="66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Print" panose="02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Новый вектор работы</a:t>
            </a:r>
            <a:br>
              <a:rPr lang="ru-RU" sz="7200" b="1" i="1" dirty="0">
                <a:ln w="66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Print" panose="02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7200" b="1" i="1" dirty="0">
                <a:ln w="66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Print" panose="02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Центра занятости населения</a:t>
            </a:r>
          </a:p>
        </p:txBody>
      </p:sp>
      <p:pic>
        <p:nvPicPr>
          <p:cNvPr id="5" name="Picture 6" descr="https://sun9-33.userapi.com/impg/wN6N-g8CT3DhLvItg-pA7cufZQ4CGz1mOqZVmA/itgs5RnUwoI.jpg?size=640x640&amp;quality=95&amp;sign=d2ab0b41598279530946bd1d4e6b016b&amp;type=album">
            <a:extLst>
              <a:ext uri="{FF2B5EF4-FFF2-40B4-BE49-F238E27FC236}">
                <a16:creationId xmlns:a16="http://schemas.microsoft.com/office/drawing/2014/main" id="{FF02286E-1F43-4406-9AB2-D710A9A6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0335" cy="122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0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274F4-6481-4C57-91AD-6CCE07B7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Летняя занятость молодежи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DA348-953F-4622-A71D-15792654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568995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Организуется для: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 от 14 до 18 лет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Учащихся школ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Студентов средне-специальных и высших учебных заведений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A2C1D2-869F-4A24-A894-15888A05B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49" y="1417638"/>
            <a:ext cx="6869702" cy="48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34457-176D-4BB7-9C47-76A04C8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egoe Print" panose="02000600000000000000" pitchFamily="2" charset="0"/>
              </a:rPr>
              <a:t>Должности, занимаемые в летний период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6EAF2-3264-4FE6-A18F-FA7E0074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4876799" cy="5172738"/>
          </a:xfrm>
        </p:spPr>
        <p:txBody>
          <a:bodyPr>
            <a:normAutofit fontScale="92500"/>
          </a:bodyPr>
          <a:lstStyle/>
          <a:p>
            <a:r>
              <a:rPr lang="ru-RU" dirty="0"/>
              <a:t>Помощник библиотекаря</a:t>
            </a:r>
          </a:p>
          <a:p>
            <a:r>
              <a:rPr lang="ru-RU" dirty="0"/>
              <a:t>Уборщик служебных помещений</a:t>
            </a:r>
          </a:p>
          <a:p>
            <a:r>
              <a:rPr lang="ru-RU" dirty="0"/>
              <a:t>Курьер</a:t>
            </a:r>
          </a:p>
          <a:p>
            <a:r>
              <a:rPr lang="ru-RU" dirty="0"/>
              <a:t>Уборщик территории</a:t>
            </a:r>
          </a:p>
          <a:p>
            <a:r>
              <a:rPr lang="ru-RU" dirty="0"/>
              <a:t>Подсобный работник</a:t>
            </a:r>
          </a:p>
          <a:p>
            <a:r>
              <a:rPr lang="ru-RU" dirty="0"/>
              <a:t>Иная работа, кроме запрещенной законодательством для школьного возраста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7F5B4-15A3-497C-8BFF-0AEA5F61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59" y="1698552"/>
            <a:ext cx="6634716" cy="49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5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5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5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320C5A-D630-473A-B04B-D9C293E2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57" y="1470172"/>
            <a:ext cx="7654084" cy="5095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853144B-9CED-4571-BBB8-E6A48685B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199" y="292395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 состоянию на 17.03.2023 на учете в Территориальном отделе №11 «Центра занятости населения» находится</a:t>
            </a:r>
          </a:p>
          <a:p>
            <a:pPr marL="0" indent="0" algn="ctr">
              <a:buNone/>
            </a:pPr>
            <a:r>
              <a:rPr lang="ru-RU" sz="3600" u="sng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0080"/>
                </a:highlight>
              </a:rPr>
              <a:t>952</a:t>
            </a:r>
            <a:r>
              <a:rPr lang="ru-RU" dirty="0"/>
              <a:t> безработных.</a:t>
            </a:r>
          </a:p>
        </p:txBody>
      </p:sp>
    </p:spTree>
    <p:extLst>
      <p:ext uri="{BB962C8B-B14F-4D97-AF65-F5344CB8AC3E}">
        <p14:creationId xmlns:p14="http://schemas.microsoft.com/office/powerpoint/2010/main" val="235271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87A2EB-6008-4629-AA5C-C095392E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94" y="3406573"/>
            <a:ext cx="4191276" cy="31569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16719B-7E35-40E7-9AEF-E4EABA97E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17" y="-2"/>
            <a:ext cx="3717483" cy="31472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09F8C-4433-457A-BC17-6295720BB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4052816" cy="31472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1A1AD2-0154-40C6-ACFE-93E5C1BCB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574"/>
            <a:ext cx="3435694" cy="315698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EDA8CB5-CC50-4002-B97B-CF1ABF02FF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4561367" cy="314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Всего в Наро-Фоминском, Одинцовском и Можайском городских округах зарегистрировано 159 вакансий с возможностью трудоустройства инвалидов на рабочие специальности: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52540-9CF2-459A-83C0-3A3CAD6EC6D0}"/>
              </a:ext>
            </a:extLst>
          </p:cNvPr>
          <p:cNvSpPr txBox="1"/>
          <p:nvPr/>
        </p:nvSpPr>
        <p:spPr>
          <a:xfrm>
            <a:off x="7549115" y="3147237"/>
            <a:ext cx="4433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Оператор котельной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Кухонный рабочий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Слесарь по ремонту подвижного состава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Плотник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Техник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Слесарь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Дорожный рабочий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И многие другие…</a:t>
            </a:r>
          </a:p>
        </p:txBody>
      </p:sp>
    </p:spTree>
    <p:extLst>
      <p:ext uri="{BB962C8B-B14F-4D97-AF65-F5344CB8AC3E}">
        <p14:creationId xmlns:p14="http://schemas.microsoft.com/office/powerpoint/2010/main" val="22305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9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600"/>
                            </p:stCondLst>
                            <p:childTnLst>
                              <p:par>
                                <p:cTn id="7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15309-15CD-47A3-9051-74BC6CFB66AA}"/>
              </a:ext>
            </a:extLst>
          </p:cNvPr>
          <p:cNvSpPr txBox="1"/>
          <p:nvPr/>
        </p:nvSpPr>
        <p:spPr>
          <a:xfrm>
            <a:off x="-255180" y="56138"/>
            <a:ext cx="12216808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Segoe Print" panose="02000600000000000000" pitchFamily="2" charset="0"/>
              </a:rPr>
              <a:t>Наши контакты:</a:t>
            </a:r>
          </a:p>
          <a:p>
            <a:pPr algn="ctr"/>
            <a:r>
              <a:rPr lang="ru-RU" sz="3600" dirty="0">
                <a:latin typeface="Segoe Print" panose="02000600000000000000" pitchFamily="2" charset="0"/>
              </a:rPr>
              <a:t>Начальник отдела:</a:t>
            </a:r>
          </a:p>
          <a:p>
            <a:pPr algn="ctr"/>
            <a:r>
              <a:rPr lang="ru-RU" sz="3600" dirty="0">
                <a:latin typeface="Segoe Print" panose="02000600000000000000" pitchFamily="2" charset="0"/>
              </a:rPr>
              <a:t>Константинова Елена Сергеевна</a:t>
            </a:r>
          </a:p>
          <a:p>
            <a:pPr algn="ctr"/>
            <a:r>
              <a:rPr lang="ru-RU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8-49634-3-72-22</a:t>
            </a:r>
          </a:p>
          <a:p>
            <a:pPr algn="ctr"/>
            <a:r>
              <a:rPr lang="ru-RU" sz="3600" dirty="0">
                <a:latin typeface="Segoe Print" panose="02000600000000000000" pitchFamily="2" charset="0"/>
              </a:rPr>
              <a:t>Заместитель начальника отдела:</a:t>
            </a:r>
          </a:p>
          <a:p>
            <a:pPr algn="ctr"/>
            <a:r>
              <a:rPr lang="ru-RU" sz="3600" dirty="0">
                <a:latin typeface="Segoe Print" panose="02000600000000000000" pitchFamily="2" charset="0"/>
              </a:rPr>
              <a:t>Минина Валентина </a:t>
            </a:r>
            <a:r>
              <a:rPr lang="ru-RU" sz="3600" dirty="0" err="1">
                <a:latin typeface="Segoe Print" panose="02000600000000000000" pitchFamily="2" charset="0"/>
              </a:rPr>
              <a:t>Наильевна</a:t>
            </a:r>
            <a:endParaRPr lang="ru-RU" sz="3600" dirty="0">
              <a:latin typeface="Segoe Print" panose="02000600000000000000" pitchFamily="2" charset="0"/>
            </a:endParaRPr>
          </a:p>
          <a:p>
            <a:pPr algn="ctr"/>
            <a:r>
              <a:rPr lang="ru-RU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8-49634-3-83-29</a:t>
            </a:r>
          </a:p>
          <a:p>
            <a:pPr algn="ctr"/>
            <a:r>
              <a:rPr lang="ru-RU" sz="3600" dirty="0">
                <a:latin typeface="Segoe Print" panose="02000600000000000000" pitchFamily="2" charset="0"/>
              </a:rPr>
              <a:t>Приемная, старший инспектор:</a:t>
            </a:r>
          </a:p>
          <a:p>
            <a:pPr algn="ctr"/>
            <a:r>
              <a:rPr lang="ru-RU" sz="3600" dirty="0">
                <a:latin typeface="Segoe Print" panose="02000600000000000000" pitchFamily="2" charset="0"/>
              </a:rPr>
              <a:t>Громова Лидия Ивановна</a:t>
            </a:r>
          </a:p>
          <a:p>
            <a:pPr algn="ctr"/>
            <a:r>
              <a:rPr lang="ru-RU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8-49634-3-94-06</a:t>
            </a:r>
          </a:p>
          <a:p>
            <a:pPr algn="ctr"/>
            <a:r>
              <a:rPr lang="ru-RU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Электронная почта:</a:t>
            </a:r>
          </a:p>
          <a:p>
            <a:pPr algn="ctr"/>
            <a:r>
              <a:rPr lang="en-US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E-mail</a:t>
            </a:r>
            <a:r>
              <a:rPr lang="ru-RU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:</a:t>
            </a:r>
            <a:r>
              <a:rPr lang="en-US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KonstantinovaEIS@mosreg</a:t>
            </a:r>
            <a:r>
              <a:rPr lang="ru-RU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.</a:t>
            </a:r>
            <a:r>
              <a:rPr lang="en-US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ru</a:t>
            </a:r>
            <a:endParaRPr lang="ru-RU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</a:endParaRPr>
          </a:p>
          <a:p>
            <a:pPr algn="ctr"/>
            <a:endParaRPr lang="ru-RU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</a:endParaRPr>
          </a:p>
          <a:p>
            <a:pPr algn="ctr"/>
            <a:endParaRPr lang="en-US" sz="3600" dirty="0">
              <a:latin typeface="Segoe Print" panose="02000600000000000000" pitchFamily="2" charset="0"/>
            </a:endParaRPr>
          </a:p>
          <a:p>
            <a:pPr algn="ctr"/>
            <a:endParaRPr lang="ru-RU"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1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BFD92-7B41-423B-9470-A4F37E988B24}"/>
              </a:ext>
            </a:extLst>
          </p:cNvPr>
          <p:cNvSpPr txBox="1"/>
          <p:nvPr/>
        </p:nvSpPr>
        <p:spPr>
          <a:xfrm>
            <a:off x="529855" y="3044279"/>
            <a:ext cx="11132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Благодарим Вас за внимание!</a:t>
            </a:r>
            <a:endParaRPr lang="ru-RU" sz="2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598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A1A8AC-3BAE-4A01-B0F3-2688DCCFC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69D8B13-579D-49C4-838A-1346D0DD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795" y="196394"/>
            <a:ext cx="662762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Изменения политики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Центра занятости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4D31E0-5721-46A1-8720-B47D4D68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6149"/>
            <a:ext cx="12078586" cy="5045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highlight>
                  <a:srgbClr val="000080"/>
                </a:highlight>
              </a:rPr>
              <a:t>Старший инспектор </a:t>
            </a:r>
            <a:r>
              <a:rPr lang="en-US" sz="2800" dirty="0">
                <a:solidFill>
                  <a:srgbClr val="FF0000"/>
                </a:solidFill>
              </a:rPr>
              <a:t>			</a:t>
            </a:r>
            <a:r>
              <a:rPr lang="ru-RU" b="1" u="sng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Segoe Print" panose="02000600000000000000" pitchFamily="2" charset="0"/>
              </a:rPr>
              <a:t>Карьерный консультант</a:t>
            </a:r>
            <a:endParaRPr lang="ru-RU" sz="2800" b="1" u="sng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highlight>
                <a:srgbClr val="000080"/>
              </a:highlight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highlight>
                <a:srgbClr val="000080"/>
              </a:highlight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highlight>
                  <a:srgbClr val="000080"/>
                </a:highlight>
              </a:rPr>
              <a:t>Главный инспектор </a:t>
            </a:r>
            <a:r>
              <a:rPr lang="ru-RU" sz="2800" dirty="0">
                <a:solidFill>
                  <a:srgbClr val="FF0000"/>
                </a:solidFill>
              </a:rPr>
              <a:t>  	                       </a:t>
            </a:r>
            <a:r>
              <a:rPr lang="ru-RU" b="1" u="sng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Segoe Print" panose="02000600000000000000" pitchFamily="2" charset="0"/>
              </a:rPr>
              <a:t>Кадровый консультант</a:t>
            </a:r>
            <a:endParaRPr lang="ru-RU" sz="2800" b="1" u="sng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Segoe Print" panose="02000600000000000000" pitchFamily="2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highlight>
                <a:srgbClr val="000080"/>
              </a:highlight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highlight>
                  <a:srgbClr val="000080"/>
                </a:highlight>
              </a:rPr>
              <a:t>Центр занятости населения</a:t>
            </a:r>
            <a:r>
              <a:rPr lang="ru-RU" sz="2800" dirty="0">
                <a:solidFill>
                  <a:srgbClr val="FF0000"/>
                </a:solidFill>
              </a:rPr>
              <a:t>                            </a:t>
            </a:r>
            <a:r>
              <a:rPr lang="ru-RU" sz="3600" b="1" u="sng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Segoe Print" panose="02000600000000000000" pitchFamily="2" charset="0"/>
              </a:rPr>
              <a:t>Кадровый Центр</a:t>
            </a:r>
            <a:endParaRPr lang="ru-RU" sz="2800" b="1" u="sng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Segoe Print" panose="02000600000000000000" pitchFamily="2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A8424D2-9531-43FE-A727-3A6C212D6561}"/>
              </a:ext>
            </a:extLst>
          </p:cNvPr>
          <p:cNvSpPr/>
          <p:nvPr/>
        </p:nvSpPr>
        <p:spPr>
          <a:xfrm>
            <a:off x="4685200" y="332574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F3BD18-7AD8-4741-884C-EB326BC82C12}"/>
              </a:ext>
            </a:extLst>
          </p:cNvPr>
          <p:cNvSpPr/>
          <p:nvPr/>
        </p:nvSpPr>
        <p:spPr>
          <a:xfrm>
            <a:off x="5550089" y="499367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3B68063C-570E-408E-AA9E-91A92C948A71}"/>
              </a:ext>
            </a:extLst>
          </p:cNvPr>
          <p:cNvSpPr/>
          <p:nvPr/>
        </p:nvSpPr>
        <p:spPr>
          <a:xfrm>
            <a:off x="4632038" y="146727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28272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33.userapi.com/impg/wN6N-g8CT3DhLvItg-pA7cufZQ4CGz1mOqZVmA/itgs5RnUwoI.jpg?size=640x640&amp;quality=95&amp;sign=d2ab0b41598279530946bd1d4e6b016b&amp;type=album">
            <a:extLst>
              <a:ext uri="{FF2B5EF4-FFF2-40B4-BE49-F238E27FC236}">
                <a16:creationId xmlns:a16="http://schemas.microsoft.com/office/drawing/2014/main" id="{5D08AFCF-6DA1-4C94-8048-74029E97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43"/>
            <a:ext cx="1790875" cy="162299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9FD22-F890-4513-817C-2AC5E0E2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22" y="274638"/>
            <a:ext cx="9615377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egoe Print" panose="02000600000000000000" pitchFamily="2" charset="0"/>
              </a:rPr>
              <a:t>Изменение приоритета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928E4-E146-45FF-9B18-2B09433FC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577"/>
            <a:ext cx="4547191" cy="4435587"/>
          </a:xfrm>
        </p:spPr>
        <p:txBody>
          <a:bodyPr/>
          <a:lstStyle/>
          <a:p>
            <a:r>
              <a:rPr lang="ru-RU" dirty="0"/>
              <a:t>Учет безработных</a:t>
            </a:r>
          </a:p>
          <a:p>
            <a:endParaRPr lang="ru-RU" dirty="0"/>
          </a:p>
          <a:p>
            <a:r>
              <a:rPr lang="ru-RU" dirty="0"/>
              <a:t>Выплата пособий</a:t>
            </a:r>
          </a:p>
          <a:p>
            <a:endParaRPr lang="ru-RU" dirty="0"/>
          </a:p>
          <a:p>
            <a:r>
              <a:rPr lang="ru-RU" dirty="0"/>
              <a:t>Профобучение</a:t>
            </a:r>
          </a:p>
          <a:p>
            <a:endParaRPr lang="ru-RU" dirty="0"/>
          </a:p>
          <a:p>
            <a:r>
              <a:rPr lang="ru-RU" dirty="0"/>
              <a:t>Социальная адаптация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79B10-C94F-449B-AB2F-0B49B54A7F17}"/>
              </a:ext>
            </a:extLst>
          </p:cNvPr>
          <p:cNvSpPr txBox="1"/>
          <p:nvPr/>
        </p:nvSpPr>
        <p:spPr>
          <a:xfrm>
            <a:off x="5979042" y="1544157"/>
            <a:ext cx="5270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Segoe Print" panose="02000600000000000000" pitchFamily="2" charset="0"/>
              </a:rPr>
              <a:t>Трудоустройство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B7D35CA0-F6A4-4E90-B3B8-1B3492BD169E}"/>
              </a:ext>
            </a:extLst>
          </p:cNvPr>
          <p:cNvSpPr/>
          <p:nvPr/>
        </p:nvSpPr>
        <p:spPr>
          <a:xfrm rot="1661046">
            <a:off x="4667587" y="23072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A55987A-3A73-4F60-A8D7-71764793FF48}"/>
              </a:ext>
            </a:extLst>
          </p:cNvPr>
          <p:cNvSpPr/>
          <p:nvPr/>
        </p:nvSpPr>
        <p:spPr>
          <a:xfrm rot="728619">
            <a:off x="4607959" y="309940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511E843-C5D8-4559-B9CB-CE1A45CE3151}"/>
              </a:ext>
            </a:extLst>
          </p:cNvPr>
          <p:cNvSpPr/>
          <p:nvPr/>
        </p:nvSpPr>
        <p:spPr>
          <a:xfrm rot="21085449">
            <a:off x="4591373" y="39861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FA5EC03-E168-4272-8C5F-BBECF7E77323}"/>
              </a:ext>
            </a:extLst>
          </p:cNvPr>
          <p:cNvSpPr/>
          <p:nvPr/>
        </p:nvSpPr>
        <p:spPr>
          <a:xfrm rot="19316469">
            <a:off x="5125943" y="485601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C4367-1A0A-4A07-B8F6-DBF890832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71" y="2378562"/>
            <a:ext cx="5086276" cy="31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C9EE0-BDFB-47D9-AC48-BBA8D3C9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274638"/>
            <a:ext cx="1131304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может предложить портал «Работа в России»?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5B4A5-4ACE-40BA-A030-3A241CE5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3" y="1417638"/>
            <a:ext cx="5429692" cy="4908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Соискателю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/>
              <a:t>Содействие в подборе подходящих вакансий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/>
              <a:t>Комплексная услуга «Ищу работу» (Профориентация, психологическая поддержка, социальная адаптация</a:t>
            </a:r>
            <a:r>
              <a:rPr lang="en-US" sz="2800" dirty="0"/>
              <a:t>)</a:t>
            </a:r>
            <a:endParaRPr lang="ru-RU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/>
              <a:t>Подача заявки на профессиональное обучение</a:t>
            </a:r>
            <a:r>
              <a:rPr lang="en-US" sz="2800" dirty="0"/>
              <a:t> </a:t>
            </a:r>
            <a:r>
              <a:rPr lang="ru-RU" sz="2800" dirty="0"/>
              <a:t>или переобучение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20E85-0EF2-4E2E-80DD-4A6DB6AAC124}"/>
              </a:ext>
            </a:extLst>
          </p:cNvPr>
          <p:cNvSpPr txBox="1"/>
          <p:nvPr/>
        </p:nvSpPr>
        <p:spPr>
          <a:xfrm>
            <a:off x="6241312" y="1421146"/>
            <a:ext cx="5277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Работодателю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/>
              <a:t>Содействие в поиске подходящих работников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/>
              <a:t>Содействие участию в программах государственной поддержки работодателей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/>
              <a:t>Размещение вакансий и подача отчетности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BD90F-E0F3-4F61-9B27-4E9060752BE8}"/>
              </a:ext>
            </a:extLst>
          </p:cNvPr>
          <p:cNvSpPr txBox="1"/>
          <p:nvPr/>
        </p:nvSpPr>
        <p:spPr>
          <a:xfrm>
            <a:off x="6177516" y="5114260"/>
            <a:ext cx="55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https://trudvsem.ru/</a:t>
            </a:r>
            <a:endParaRPr lang="ru-RU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87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74607-517C-468E-9E17-A63D82B7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181" y="239995"/>
            <a:ext cx="9702921" cy="1143000"/>
          </a:xfrm>
        </p:spPr>
        <p:txBody>
          <a:bodyPr/>
          <a:lstStyle/>
          <a:p>
            <a:pPr algn="ctr"/>
            <a:r>
              <a:rPr lang="ru-RU" dirty="0">
                <a:latin typeface="Segoe Print" panose="02000600000000000000" pitchFamily="2" charset="0"/>
              </a:rPr>
              <a:t>Субсидирование найма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A22F6-CC65-4AE3-9B4A-E024E980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2990"/>
            <a:ext cx="6028660" cy="39996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Мера, принятая Правительством Российской Федерации, для повышения мотивации работодателей к приему на работу отдельных категорий граждан согласно постановлению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№ 362 от 13.03.2021 г.</a:t>
            </a:r>
          </a:p>
        </p:txBody>
      </p:sp>
      <p:pic>
        <p:nvPicPr>
          <p:cNvPr id="4" name="Picture 6" descr="https://sun9-33.userapi.com/impg/wN6N-g8CT3DhLvItg-pA7cufZQ4CGz1mOqZVmA/itgs5RnUwoI.jpg?size=640x640&amp;quality=95&amp;sign=d2ab0b41598279530946bd1d4e6b016b&amp;type=album">
            <a:extLst>
              <a:ext uri="{FF2B5EF4-FFF2-40B4-BE49-F238E27FC236}">
                <a16:creationId xmlns:a16="http://schemas.microsoft.com/office/drawing/2014/main" id="{57438380-3274-49A3-82A2-8158D400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875" cy="1622990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BD8009-F4FF-4DB5-9381-D1BB60368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42" y="2928771"/>
            <a:ext cx="6210386" cy="35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33.userapi.com/impg/wN6N-g8CT3DhLvItg-pA7cufZQ4CGz1mOqZVmA/itgs5RnUwoI.jpg?size=640x640&amp;quality=95&amp;sign=d2ab0b41598279530946bd1d4e6b016b&amp;type=album">
            <a:extLst>
              <a:ext uri="{FF2B5EF4-FFF2-40B4-BE49-F238E27FC236}">
                <a16:creationId xmlns:a16="http://schemas.microsoft.com/office/drawing/2014/main" id="{4FFEC22B-6DC1-4D26-B4B1-B5364BFA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875" cy="162299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17480-E9BA-41F6-B42A-36A95DBC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608" y="274638"/>
            <a:ext cx="1003401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</a:rPr>
              <a:t>Категории граждан, принимаемые на работу по программе субсидирования найма: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5EA59-47E1-4C79-BE5B-0A0EDF19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23" y="1823485"/>
            <a:ext cx="73152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</a:rPr>
              <a:t>Молодежь в возрасте до 30 лет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</a:rPr>
              <a:t>Лица, находящиеся под риском увольнения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</a:rPr>
              <a:t>Лица, уволенные из-за сокращения штата или ликвидации предприятия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</a:rPr>
              <a:t>Граждане Украины с удостоверением беженца или свидетельством о предоставлении временного убежища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</a:rPr>
              <a:t>Граждане, ранее не работавшие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</a:rPr>
              <a:t>Граждане, переехавшие из других регионов для трудоустройства по потребностям предприятий ОПК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21A928-5622-4639-ABC4-6AF65AAC8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21" y="1548847"/>
            <a:ext cx="3700130" cy="50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6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5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5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75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33.userapi.com/impg/wN6N-g8CT3DhLvItg-pA7cufZQ4CGz1mOqZVmA/itgs5RnUwoI.jpg?size=640x640&amp;quality=95&amp;sign=d2ab0b41598279530946bd1d4e6b016b&amp;type=album">
            <a:extLst>
              <a:ext uri="{FF2B5EF4-FFF2-40B4-BE49-F238E27FC236}">
                <a16:creationId xmlns:a16="http://schemas.microsoft.com/office/drawing/2014/main" id="{C9B69C81-4530-4497-8FB1-D90E3FF8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875" cy="162299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85E8D-27A9-4373-BC37-D4FB5299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04" y="274638"/>
            <a:ext cx="99120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</a:rPr>
              <a:t>Государственная поддержка самозанятости и индивидуального предпринимательства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99ABA-B2B5-483C-955A-35DFE990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842" y="4600106"/>
            <a:ext cx="8194158" cy="19832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dirty="0"/>
              <a:t> Регистрация на ЕЦП «Работа в России»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/>
              <a:t> Создание и согласования бизнес-плана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3.</a:t>
            </a:r>
            <a:r>
              <a:rPr lang="ru-RU" dirty="0"/>
              <a:t> Получение субсидии в размере 153504 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70E28-C16C-4304-8E3B-5226F15F502F}"/>
              </a:ext>
            </a:extLst>
          </p:cNvPr>
          <p:cNvSpPr txBox="1"/>
          <p:nvPr/>
        </p:nvSpPr>
        <p:spPr>
          <a:xfrm>
            <a:off x="287079" y="1765005"/>
            <a:ext cx="5507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помощи гражданам, желающим открыть свое дело проходит 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основных этапа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43FFD3-5EC8-4799-9AFA-02ADAC4FD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" y="3429000"/>
            <a:ext cx="3794289" cy="2845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73EDAA-71FF-4F56-96AF-407F298C8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660"/>
            <a:ext cx="4306185" cy="31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C67DC-240A-4878-AF38-42147CF7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Общественные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79DD7-D504-46F3-9F16-16EC74513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58" y="1557670"/>
            <a:ext cx="6205870" cy="46942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Оплачиваемые общественные работы — это работы, которые организуются органами исполнительной власти субъектов Российской Федерации (или органами местного самоуправления) и имеют общественно-полезную направленность.</a:t>
            </a:r>
          </a:p>
          <a:p>
            <a:pPr marL="0" indent="0" algn="just">
              <a:buNone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из задач общественных работ – это социальная поддержка граждан, ищущих работу, имеющих длительный перерыв в работе или не имеющих опыта работы.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9E63C-AA72-499D-9AEA-FC83CDAB6DA5}"/>
              </a:ext>
            </a:extLst>
          </p:cNvPr>
          <p:cNvSpPr txBox="1"/>
          <p:nvPr/>
        </p:nvSpPr>
        <p:spPr>
          <a:xfrm>
            <a:off x="269358" y="6106981"/>
            <a:ext cx="6432698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https://trudvsem.ru/information-pages/service-organization-public-works</a:t>
            </a:r>
            <a:endParaRPr lang="ru-RU" b="1" u="sng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3E27F-5DD6-466F-9FA8-367A6E7D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28" y="1595843"/>
            <a:ext cx="5599317" cy="47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37C13-9BE1-44D7-AF76-E9B14C5E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Временные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7E8DE-BEBE-48CA-AF67-9C7E4C82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84" y="1417638"/>
            <a:ext cx="5131982" cy="45578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Временное трудоустройство — это оформление на работу по срочному трудовому договору. Срок действия трудового договора определяется потребностью работодателя во временных работниках. </a:t>
            </a:r>
          </a:p>
          <a:p>
            <a:pPr marL="0" indent="0" algn="just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Услуга оказывается для предоставления вариантов временного трудоустройства нуждающимся в этом гражданам.</a:t>
            </a:r>
          </a:p>
          <a:p>
            <a:pPr marL="0" indent="0"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B3D35-A3CA-43A1-AE28-A206F78FD9DD}"/>
              </a:ext>
            </a:extLst>
          </p:cNvPr>
          <p:cNvSpPr txBox="1"/>
          <p:nvPr/>
        </p:nvSpPr>
        <p:spPr>
          <a:xfrm>
            <a:off x="265813" y="5975498"/>
            <a:ext cx="661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https://trudvsem.ru/information-pages/service-temporary-employment-unemployed</a:t>
            </a:r>
            <a:endParaRPr lang="ru-RU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39F9CA-BBAB-4FFD-A79B-873E28E7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37" y="1573619"/>
            <a:ext cx="6107017" cy="43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85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096A921-BA5C-46EC-9239-61B19D812FE1}" vid="{2E3D8D69-2798-4953-A9F8-4E5BCC6C437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491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Print</vt:lpstr>
      <vt:lpstr>Verdana</vt:lpstr>
      <vt:lpstr>Wingdings</vt:lpstr>
      <vt:lpstr>Тема1</vt:lpstr>
      <vt:lpstr>Новый вектор работы Центра занятости населения</vt:lpstr>
      <vt:lpstr>Изменения политики Центра занятости</vt:lpstr>
      <vt:lpstr>Изменение приоритета работы</vt:lpstr>
      <vt:lpstr>Что может предложить портал «Работа в России»?</vt:lpstr>
      <vt:lpstr>Субсидирование найма</vt:lpstr>
      <vt:lpstr>Категории граждан, принимаемые на работу по программе субсидирования найма:</vt:lpstr>
      <vt:lpstr>Государственная поддержка самозанятости и индивидуального предпринимательства</vt:lpstr>
      <vt:lpstr>Общественные работы</vt:lpstr>
      <vt:lpstr>Временные работы</vt:lpstr>
      <vt:lpstr>Летняя занятость молодежи</vt:lpstr>
      <vt:lpstr>Должности, занимаемые в летний период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вектор работы Центра занятости населения</dc:title>
  <dc:creator>236</dc:creator>
  <cp:lastModifiedBy>226</cp:lastModifiedBy>
  <cp:revision>73</cp:revision>
  <dcterms:created xsi:type="dcterms:W3CDTF">2023-03-13T09:30:44Z</dcterms:created>
  <dcterms:modified xsi:type="dcterms:W3CDTF">2023-03-28T14:44:16Z</dcterms:modified>
</cp:coreProperties>
</file>