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366" r:id="rId10"/>
    <p:sldId id="27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4680"/>
        </a:fontRef>
        <a:srgbClr val="0046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4"/>
          </a:solidFill>
        </a:fill>
      </a:tcStyle>
    </a:wholeTbl>
    <a:band2H>
      <a:tcTxStyle/>
      <a:tcStyle>
        <a:tcBdr/>
        <a:fill>
          <a:solidFill>
            <a:srgbClr val="E8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 snapToObjects="1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44061699999999998"/>
          <c:h val="0.803718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519-A648-A679-564B4867790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9-A648-A679-564B4867790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19-A648-A679-564B48677905}"/>
              </c:ext>
            </c:extLst>
          </c:dPt>
          <c:dPt>
            <c:idx val="3"/>
            <c:bubble3D val="0"/>
            <c:spPr>
              <a:solidFill>
                <a:srgbClr val="1D4D6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19-A648-A679-564B48677905}"/>
              </c:ext>
            </c:extLst>
          </c:dPt>
          <c:dPt>
            <c:idx val="4"/>
            <c:bubble3D val="0"/>
            <c:spPr>
              <a:solidFill>
                <a:srgbClr val="5A5C5E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19-A648-A679-564B48677905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19-A648-A679-564B48677905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519-A648-A679-564B48677905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519-A648-A679-564B48677905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519-A648-A679-564B48677905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519-A648-A679-564B4867790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Segoe UI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Услуги бизнесу и населению</c:v>
                </c:pt>
                <c:pt idx="1">
                  <c:v>Производство и строительство</c:v>
                </c:pt>
                <c:pt idx="2">
                  <c:v>Общественное питание</c:v>
                </c:pt>
                <c:pt idx="3">
                  <c:v>Розничная торговля (продовольственная)</c:v>
                </c:pt>
                <c:pt idx="4">
                  <c:v>Розничная торговля (непродовольственная)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4.8</c:v>
                </c:pt>
                <c:pt idx="1">
                  <c:v>4</c:v>
                </c:pt>
                <c:pt idx="2">
                  <c:v>2.2000000000000002</c:v>
                </c:pt>
                <c:pt idx="3">
                  <c:v>9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19-A648-A679-564B48677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0056076562408414"/>
          <c:y val="0.15148450616914871"/>
          <c:w val="0.49943923437591581"/>
          <c:h val="0.848515493830851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13151C"/>
              </a:solidFill>
              <a:latin typeface="Segoe U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560819999999999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176-634D-92D1-21F517A5D96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76-634D-92D1-21F517A5D96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76-634D-92D1-21F517A5D96E}"/>
              </c:ext>
            </c:extLst>
          </c:dPt>
          <c:dPt>
            <c:idx val="3"/>
            <c:bubble3D val="0"/>
            <c:spPr>
              <a:solidFill>
                <a:srgbClr val="1D4D6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76-634D-92D1-21F517A5D96E}"/>
              </c:ext>
            </c:extLst>
          </c:dPt>
          <c:dPt>
            <c:idx val="4"/>
            <c:bubble3D val="0"/>
            <c:spPr>
              <a:solidFill>
                <a:srgbClr val="5A5C5E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76-634D-92D1-21F517A5D96E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176-634D-92D1-21F517A5D96E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176-634D-92D1-21F517A5D96E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176-634D-92D1-21F517A5D96E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176-634D-92D1-21F517A5D96E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Segoe UI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176-634D-92D1-21F517A5D9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Segoe UI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&lt;1 млн рублей</c:v>
                </c:pt>
                <c:pt idx="1">
                  <c:v>1-3 млн рублей</c:v>
                </c:pt>
                <c:pt idx="2">
                  <c:v>3-6 млн рублей</c:v>
                </c:pt>
                <c:pt idx="3">
                  <c:v>6-10 млн рублей</c:v>
                </c:pt>
                <c:pt idx="4">
                  <c:v>&gt;10 млн рублей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3.1</c:v>
                </c:pt>
                <c:pt idx="1">
                  <c:v>3.7</c:v>
                </c:pt>
                <c:pt idx="2">
                  <c:v>1.9</c:v>
                </c:pt>
                <c:pt idx="3">
                  <c:v>0.7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76-634D-92D1-21F517A5D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7337682064370088"/>
          <c:y val="0.21162018407795569"/>
          <c:w val="0.42662317935629912"/>
          <c:h val="0.7307647293097541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13151C"/>
              </a:solidFill>
              <a:latin typeface="Segoe U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Раздел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38175" y="815928"/>
            <a:ext cx="10915196" cy="341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38627" y="2098805"/>
            <a:ext cx="10914745" cy="231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638173" y="1193300"/>
            <a:ext cx="10915200" cy="258532"/>
          </a:xfrm>
          <a:prstGeom prst="rect">
            <a:avLst/>
          </a:prstGeom>
        </p:spPr>
        <p:txBody>
          <a:bodyPr/>
          <a:lstStyle/>
          <a:p>
            <a:pPr marL="107442" indent="-107442" defTabSz="429768">
              <a:spcBef>
                <a:spcPts val="400"/>
              </a:spcBef>
              <a:defRPr sz="1128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5" y="1269216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68587" y="75788"/>
            <a:ext cx="5163139" cy="21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3"/>
          </p:nvPr>
        </p:nvSpPr>
        <p:spPr>
          <a:xfrm>
            <a:off x="839783" y="2057400"/>
            <a:ext cx="393224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638630" y="2057400"/>
            <a:ext cx="413339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8724899" y="365125"/>
            <a:ext cx="2828478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668593" y="365125"/>
            <a:ext cx="7903907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1032335" y="6432551"/>
            <a:ext cx="1159668" cy="378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8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BF900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515939" y="174924"/>
            <a:ext cx="9583505" cy="861776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ct val="100000"/>
              </a:lnSpc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515934" y="6354976"/>
            <a:ext cx="6096004" cy="3231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571498" indent="-114298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0414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4986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1971675" indent="-142875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Shape 178"/>
          <p:cNvSpPr>
            <a:spLocks noGrp="1"/>
          </p:cNvSpPr>
          <p:nvPr>
            <p:ph type="pic" sz="quarter" idx="13"/>
          </p:nvPr>
        </p:nvSpPr>
        <p:spPr>
          <a:xfrm>
            <a:off x="8962435" y="1341437"/>
            <a:ext cx="2721253" cy="3207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11347463" y="6473182"/>
            <a:ext cx="312497" cy="2946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56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515939" y="174924"/>
            <a:ext cx="9583505" cy="861776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ct val="100000"/>
              </a:lnSpc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515934" y="6354976"/>
            <a:ext cx="6096004" cy="323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571498" indent="-114298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414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4986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971675" indent="-142875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8" name="Shape 188"/>
          <p:cNvSpPr>
            <a:spLocks noGrp="1"/>
          </p:cNvSpPr>
          <p:nvPr>
            <p:ph type="pic" sz="quarter" idx="13"/>
          </p:nvPr>
        </p:nvSpPr>
        <p:spPr>
          <a:xfrm>
            <a:off x="8962435" y="1341437"/>
            <a:ext cx="2721252" cy="3207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11358055" y="6466832"/>
            <a:ext cx="301904" cy="3073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5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2756941" y="540749"/>
            <a:ext cx="6678116" cy="366227"/>
          </a:xfrm>
          <a:prstGeom prst="rect">
            <a:avLst/>
          </a:prstGeom>
        </p:spPr>
        <p:txBody>
          <a:bodyPr lIns="0" tIns="0" rIns="0" bIns="0" anchor="t"/>
          <a:lstStyle>
            <a:lvl1pPr defTabSz="554804">
              <a:lnSpc>
                <a:spcPct val="100000"/>
              </a:lnSpc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609600" y="1579135"/>
            <a:ext cx="10972800" cy="45265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11823144" y="6423231"/>
            <a:ext cx="225852" cy="191902"/>
          </a:xfrm>
          <a:prstGeom prst="rect">
            <a:avLst/>
          </a:prstGeom>
        </p:spPr>
        <p:txBody>
          <a:bodyPr lIns="0" tIns="0" rIns="0" bIns="0" anchor="t"/>
          <a:lstStyle>
            <a:lvl1pPr indent="38100" algn="l" defTabSz="554804">
              <a:lnSpc>
                <a:spcPts val="1500"/>
              </a:lnSpc>
              <a:defRPr sz="1400" b="0" spc="-45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-22782" y="-3698"/>
            <a:ext cx="442102" cy="6865395"/>
          </a:xfrm>
          <a:prstGeom prst="rect">
            <a:avLst/>
          </a:prstGeom>
          <a:solidFill>
            <a:srgbClr val="53586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10763">
              <a:spcBef>
                <a:spcPts val="1000"/>
              </a:spcBef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6" name="image4.png" descr="Group 3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" y="308137"/>
            <a:ext cx="278395" cy="20869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952995" y="296538"/>
            <a:ext cx="10286011" cy="317183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100000"/>
              </a:lnSpc>
              <a:defRPr sz="2000" b="1" cap="all">
                <a:solidFill>
                  <a:srgbClr val="53586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-20442" y="6426722"/>
            <a:ext cx="434789" cy="431801"/>
          </a:xfrm>
          <a:prstGeom prst="rect">
            <a:avLst/>
          </a:prstGeom>
        </p:spPr>
        <p:txBody>
          <a:bodyPr lIns="133350" tIns="133350" rIns="133350" bIns="133350"/>
          <a:lstStyle>
            <a:lvl1pPr algn="ctr" defTabSz="410763">
              <a:spcBef>
                <a:spcPts val="1000"/>
              </a:spcBef>
              <a:defRPr sz="11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дел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38175" y="815928"/>
            <a:ext cx="10915196" cy="341634"/>
          </a:xfrm>
          <a:prstGeom prst="rect">
            <a:avLst/>
          </a:prstGeom>
        </p:spPr>
        <p:txBody>
          <a:bodyPr/>
          <a:lstStyle>
            <a:lvl1pPr marL="0" indent="0" defTabSz="914122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 defTabSz="914122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 defTabSz="914122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 defTabSz="914122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 defTabSz="914122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638627" y="2098805"/>
            <a:ext cx="10914746" cy="2315264"/>
          </a:xfrm>
          <a:prstGeom prst="rect">
            <a:avLst/>
          </a:prstGeom>
        </p:spPr>
        <p:txBody>
          <a:bodyPr/>
          <a:lstStyle>
            <a:lvl1pPr defTabSz="914122">
              <a:defRPr sz="43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3"/>
          </p:nvPr>
        </p:nvSpPr>
        <p:spPr>
          <a:xfrm>
            <a:off x="638173" y="1193300"/>
            <a:ext cx="10915200" cy="258532"/>
          </a:xfrm>
          <a:prstGeom prst="rect">
            <a:avLst/>
          </a:prstGeom>
        </p:spPr>
        <p:txBody>
          <a:bodyPr/>
          <a:lstStyle/>
          <a:p>
            <a:pPr marL="48865" indent="-48865" defTabSz="195457">
              <a:spcBef>
                <a:spcPts val="100"/>
              </a:spcBef>
              <a:defRPr sz="1100"/>
            </a:pPr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52890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638627" y="1204912"/>
            <a:ext cx="9144004" cy="2387602"/>
          </a:xfrm>
          <a:prstGeom prst="rect">
            <a:avLst/>
          </a:prstGeom>
        </p:spPr>
        <p:txBody>
          <a:bodyPr anchor="b"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xfrm>
            <a:off x="638627" y="3684587"/>
            <a:ext cx="9144004" cy="1655769"/>
          </a:xfrm>
          <a:prstGeom prst="rect">
            <a:avLst/>
          </a:prstGeom>
        </p:spPr>
        <p:txBody>
          <a:bodyPr/>
          <a:lstStyle>
            <a:lvl1pPr marL="0" indent="0" defTabSz="914122">
              <a:buSzTx/>
              <a:buFontTx/>
              <a:buNone/>
              <a:defRPr sz="2300"/>
            </a:lvl1pPr>
            <a:lvl2pPr marL="0" indent="0" defTabSz="914122">
              <a:buSzTx/>
              <a:buFontTx/>
              <a:buNone/>
              <a:defRPr sz="2300"/>
            </a:lvl2pPr>
            <a:lvl3pPr marL="0" indent="0" defTabSz="914122">
              <a:buSzTx/>
              <a:buFontTx/>
              <a:buNone/>
              <a:defRPr sz="2300"/>
            </a:lvl3pPr>
            <a:lvl4pPr marL="0" indent="0" defTabSz="914122">
              <a:buSzTx/>
              <a:buFontTx/>
              <a:buNone/>
              <a:defRPr sz="2300"/>
            </a:lvl4pPr>
            <a:lvl5pPr marL="0" indent="0" defTabSz="914122"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531" indent="-228531" defTabSz="914122">
              <a:defRPr sz="2300"/>
            </a:lvl1pPr>
            <a:lvl2pPr marL="731296" indent="-274236" defTabSz="914122">
              <a:defRPr sz="2300"/>
            </a:lvl2pPr>
            <a:lvl3pPr marL="1218828" indent="-304706" defTabSz="914122">
              <a:defRPr sz="2300"/>
            </a:lvl3pPr>
            <a:lvl4pPr marL="1675889" indent="-304706" defTabSz="914122">
              <a:defRPr sz="2300"/>
            </a:lvl4pPr>
            <a:lvl5pPr marL="2171039" indent="-342794" defTabSz="914122"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xfrm>
            <a:off x="638630" y="1681163"/>
            <a:ext cx="5358948" cy="823919"/>
          </a:xfrm>
          <a:prstGeom prst="rect">
            <a:avLst/>
          </a:prstGeom>
        </p:spPr>
        <p:txBody>
          <a:bodyPr anchor="b"/>
          <a:lstStyle>
            <a:lvl1pPr marL="0" indent="0" defTabSz="914122">
              <a:buSzTx/>
              <a:buFontTx/>
              <a:buNone/>
              <a:defRPr sz="2300" b="1"/>
            </a:lvl1pPr>
            <a:lvl2pPr marL="0" indent="0" defTabSz="914122">
              <a:buSzTx/>
              <a:buFontTx/>
              <a:buNone/>
              <a:defRPr sz="2300" b="1"/>
            </a:lvl2pPr>
            <a:lvl3pPr marL="0" indent="0" defTabSz="914122">
              <a:buSzTx/>
              <a:buFontTx/>
              <a:buNone/>
              <a:defRPr sz="2300" b="1"/>
            </a:lvl3pPr>
            <a:lvl4pPr marL="0" indent="0" defTabSz="914122">
              <a:buSzTx/>
              <a:buFontTx/>
              <a:buNone/>
              <a:defRPr sz="2300" b="1"/>
            </a:lvl4pPr>
            <a:lvl5pPr marL="0" indent="0" defTabSz="914122"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381170" cy="823914"/>
          </a:xfrm>
          <a:prstGeom prst="rect">
            <a:avLst/>
          </a:prstGeom>
        </p:spPr>
        <p:txBody>
          <a:bodyPr anchor="b"/>
          <a:lstStyle/>
          <a:p>
            <a:pPr marL="228531" indent="-228531" defTabSz="914122">
              <a:defRPr sz="2300"/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76" name="Shape 276"/>
          <p:cNvSpPr>
            <a:spLocks noGrp="1"/>
          </p:cNvSpPr>
          <p:nvPr>
            <p:ph type="pic" sz="quarter" idx="13"/>
          </p:nvPr>
        </p:nvSpPr>
        <p:spPr>
          <a:xfrm>
            <a:off x="761680" y="1979315"/>
            <a:ext cx="3603744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4477825" y="1979314"/>
            <a:ext cx="2960752" cy="286239"/>
          </a:xfrm>
          <a:prstGeom prst="rect">
            <a:avLst/>
          </a:prstGeom>
        </p:spPr>
        <p:txBody>
          <a:bodyPr/>
          <a:lstStyle>
            <a:lvl1pPr marL="0" indent="0" defTabSz="914122">
              <a:buSzTx/>
              <a:buFontTx/>
              <a:buNone/>
              <a:defRPr sz="1300">
                <a:solidFill>
                  <a:srgbClr val="13151C"/>
                </a:solidFill>
              </a:defRPr>
            </a:lvl1pPr>
            <a:lvl2pPr marL="617030" indent="-159969" defTabSz="914122">
              <a:buFontTx/>
              <a:defRPr sz="1300">
                <a:solidFill>
                  <a:srgbClr val="13151C"/>
                </a:solidFill>
              </a:defRPr>
            </a:lvl2pPr>
            <a:lvl3pPr marL="1091868" indent="-177746" defTabSz="914122">
              <a:buFontTx/>
              <a:defRPr sz="1300">
                <a:solidFill>
                  <a:srgbClr val="13151C"/>
                </a:solidFill>
              </a:defRPr>
            </a:lvl3pPr>
            <a:lvl4pPr marL="1548929" indent="-177746" defTabSz="914122">
              <a:buFontTx/>
              <a:defRPr sz="1300">
                <a:solidFill>
                  <a:srgbClr val="13151C"/>
                </a:solidFill>
              </a:defRPr>
            </a:lvl4pPr>
            <a:lvl5pPr marL="2028207" indent="-199963" defTabSz="914122">
              <a:buFontTx/>
              <a:defRPr sz="13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4"/>
          </p:nvPr>
        </p:nvSpPr>
        <p:spPr>
          <a:xfrm>
            <a:off x="4477825" y="2278581"/>
            <a:ext cx="2960752" cy="341639"/>
          </a:xfrm>
          <a:prstGeom prst="rect">
            <a:avLst/>
          </a:prstGeom>
        </p:spPr>
        <p:txBody>
          <a:bodyPr/>
          <a:lstStyle/>
          <a:p>
            <a:pPr marL="71736" indent="-71736" defTabSz="286949">
              <a:spcBef>
                <a:spcPts val="200"/>
              </a:spcBef>
              <a:defRPr sz="1600"/>
            </a:pP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sz="quarter" idx="15"/>
          </p:nvPr>
        </p:nvSpPr>
        <p:spPr>
          <a:xfrm>
            <a:off x="5398163" y="3928671"/>
            <a:ext cx="3603744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6"/>
          </p:nvPr>
        </p:nvSpPr>
        <p:spPr>
          <a:xfrm>
            <a:off x="9114308" y="3928671"/>
            <a:ext cx="2743204" cy="286239"/>
          </a:xfrm>
          <a:prstGeom prst="rect">
            <a:avLst/>
          </a:prstGeom>
        </p:spPr>
        <p:txBody>
          <a:bodyPr/>
          <a:lstStyle/>
          <a:p>
            <a:pPr marL="57181" indent="-57181" defTabSz="228727">
              <a:spcBef>
                <a:spcPts val="200"/>
              </a:spcBef>
              <a:defRPr sz="1300"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7"/>
          </p:nvPr>
        </p:nvSpPr>
        <p:spPr>
          <a:xfrm>
            <a:off x="9114308" y="4227938"/>
            <a:ext cx="2743202" cy="341639"/>
          </a:xfrm>
          <a:prstGeom prst="rect">
            <a:avLst/>
          </a:prstGeom>
        </p:spPr>
        <p:txBody>
          <a:bodyPr/>
          <a:lstStyle/>
          <a:p>
            <a:pPr marL="71736" indent="-71736" defTabSz="286949">
              <a:spcBef>
                <a:spcPts val="200"/>
              </a:spcBef>
              <a:defRPr sz="1600"/>
            </a:pPr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91" name="Shape 291"/>
          <p:cNvSpPr>
            <a:spLocks noGrp="1"/>
          </p:cNvSpPr>
          <p:nvPr>
            <p:ph type="pic" sz="quarter" idx="13"/>
          </p:nvPr>
        </p:nvSpPr>
        <p:spPr>
          <a:xfrm>
            <a:off x="761680" y="3898996"/>
            <a:ext cx="3603744" cy="2396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93" name="Shape 293"/>
          <p:cNvSpPr>
            <a:spLocks noGrp="1"/>
          </p:cNvSpPr>
          <p:nvPr>
            <p:ph type="pic" sz="quarter" idx="14"/>
          </p:nvPr>
        </p:nvSpPr>
        <p:spPr>
          <a:xfrm>
            <a:off x="5398163" y="1979315"/>
            <a:ext cx="3603744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114308" y="2864373"/>
            <a:ext cx="2439064" cy="286239"/>
          </a:xfrm>
          <a:prstGeom prst="rect">
            <a:avLst/>
          </a:prstGeom>
        </p:spPr>
        <p:txBody>
          <a:bodyPr/>
          <a:lstStyle>
            <a:lvl1pPr marL="0" indent="0" defTabSz="914122">
              <a:buSzTx/>
              <a:buFontTx/>
              <a:buNone/>
              <a:defRPr sz="1300">
                <a:solidFill>
                  <a:srgbClr val="13151C"/>
                </a:solidFill>
              </a:defRPr>
            </a:lvl1pPr>
            <a:lvl2pPr marL="617030" indent="-159969" defTabSz="914122">
              <a:buFontTx/>
              <a:defRPr sz="1300">
                <a:solidFill>
                  <a:srgbClr val="13151C"/>
                </a:solidFill>
              </a:defRPr>
            </a:lvl2pPr>
            <a:lvl3pPr marL="1091868" indent="-177746" defTabSz="914122">
              <a:buFontTx/>
              <a:defRPr sz="1300">
                <a:solidFill>
                  <a:srgbClr val="13151C"/>
                </a:solidFill>
              </a:defRPr>
            </a:lvl3pPr>
            <a:lvl4pPr marL="1548929" indent="-177746" defTabSz="914122">
              <a:buFontTx/>
              <a:defRPr sz="1300">
                <a:solidFill>
                  <a:srgbClr val="13151C"/>
                </a:solidFill>
              </a:defRPr>
            </a:lvl4pPr>
            <a:lvl5pPr marL="2028207" indent="-199963" defTabSz="914122">
              <a:buFontTx/>
              <a:defRPr sz="13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5"/>
          </p:nvPr>
        </p:nvSpPr>
        <p:spPr>
          <a:xfrm>
            <a:off x="9114308" y="3163640"/>
            <a:ext cx="2439064" cy="341639"/>
          </a:xfrm>
          <a:prstGeom prst="rect">
            <a:avLst/>
          </a:prstGeom>
        </p:spPr>
        <p:txBody>
          <a:bodyPr/>
          <a:lstStyle/>
          <a:p>
            <a:pPr marL="71736" indent="-71736" defTabSz="286949">
              <a:spcBef>
                <a:spcPts val="200"/>
              </a:spcBef>
              <a:defRPr sz="1600"/>
            </a:pPr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6"/>
          </p:nvPr>
        </p:nvSpPr>
        <p:spPr>
          <a:xfrm>
            <a:off x="4477825" y="4910835"/>
            <a:ext cx="2960752" cy="286239"/>
          </a:xfrm>
          <a:prstGeom prst="rect">
            <a:avLst/>
          </a:prstGeom>
        </p:spPr>
        <p:txBody>
          <a:bodyPr/>
          <a:lstStyle/>
          <a:p>
            <a:pPr marL="57181" indent="-57181" defTabSz="228727">
              <a:spcBef>
                <a:spcPts val="200"/>
              </a:spcBef>
              <a:defRPr sz="1300"/>
            </a:pPr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7"/>
          </p:nvPr>
        </p:nvSpPr>
        <p:spPr>
          <a:xfrm>
            <a:off x="4477825" y="5210102"/>
            <a:ext cx="2960752" cy="341639"/>
          </a:xfrm>
          <a:prstGeom prst="rect">
            <a:avLst/>
          </a:prstGeom>
        </p:spPr>
        <p:txBody>
          <a:bodyPr/>
          <a:lstStyle/>
          <a:p>
            <a:pPr marL="71736" indent="-71736" defTabSz="286949">
              <a:spcBef>
                <a:spcPts val="200"/>
              </a:spcBef>
              <a:defRPr sz="1600"/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pic>
        <p:nvPicPr>
          <p:cNvPr id="306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1" y="1459021"/>
            <a:ext cx="5129002" cy="512899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>
            <a:spLocks noGrp="1"/>
          </p:cNvSpPr>
          <p:nvPr>
            <p:ph type="pic" sz="quarter" idx="13"/>
          </p:nvPr>
        </p:nvSpPr>
        <p:spPr>
          <a:xfrm>
            <a:off x="3762488" y="2355176"/>
            <a:ext cx="4673312" cy="26691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pic>
        <p:nvPicPr>
          <p:cNvPr id="317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47" y="2357108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>
            <a:spLocks noGrp="1"/>
          </p:cNvSpPr>
          <p:nvPr>
            <p:ph type="pic" sz="quarter" idx="13"/>
          </p:nvPr>
        </p:nvSpPr>
        <p:spPr>
          <a:xfrm>
            <a:off x="3691702" y="2541266"/>
            <a:ext cx="4791177" cy="307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pic>
        <p:nvPicPr>
          <p:cNvPr id="328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13" cy="3865786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3" cy="298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638630" y="1681163"/>
            <a:ext cx="5358947" cy="82391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381170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5" y="1269217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>
            <a:spLocks noGrp="1"/>
          </p:cNvSpPr>
          <p:nvPr>
            <p:ph type="pic" sz="quarter" idx="13"/>
          </p:nvPr>
        </p:nvSpPr>
        <p:spPr>
          <a:xfrm>
            <a:off x="1633490" y="1453376"/>
            <a:ext cx="4791170" cy="307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8452890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 defTabSz="914122"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 marL="228531" indent="-228531" defTabSz="914122">
              <a:defRPr sz="3100"/>
            </a:lvl1pPr>
            <a:lvl2pPr marL="718237" indent="-261178" defTabSz="914122">
              <a:defRPr sz="3100"/>
            </a:lvl2pPr>
            <a:lvl3pPr marL="1218828" indent="-304706" defTabSz="914122">
              <a:defRPr sz="3100"/>
            </a:lvl3pPr>
            <a:lvl4pPr marL="1736831" indent="-365648" defTabSz="914122">
              <a:defRPr sz="3100"/>
            </a:lvl4pPr>
            <a:lvl5pPr marL="2193892" indent="-365648" defTabSz="914122"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3"/>
          </p:nvPr>
        </p:nvSpPr>
        <p:spPr>
          <a:xfrm>
            <a:off x="839783" y="2057400"/>
            <a:ext cx="3932248" cy="3811588"/>
          </a:xfrm>
          <a:prstGeom prst="rect">
            <a:avLst/>
          </a:prstGeom>
        </p:spPr>
        <p:txBody>
          <a:bodyPr/>
          <a:lstStyle/>
          <a:p>
            <a:pPr marL="228531" indent="-228531" defTabSz="914122">
              <a:defRPr sz="2300"/>
            </a:pP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8" cy="1600200"/>
          </a:xfrm>
          <a:prstGeom prst="rect">
            <a:avLst/>
          </a:prstGeom>
        </p:spPr>
        <p:txBody>
          <a:bodyPr anchor="b"/>
          <a:lstStyle>
            <a:lvl1pPr defTabSz="914122"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68" name="Shape 368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xfrm>
            <a:off x="638630" y="2057400"/>
            <a:ext cx="4133398" cy="3811588"/>
          </a:xfrm>
          <a:prstGeom prst="rect">
            <a:avLst/>
          </a:prstGeom>
        </p:spPr>
        <p:txBody>
          <a:bodyPr/>
          <a:lstStyle>
            <a:lvl1pPr marL="0" indent="0" defTabSz="914122">
              <a:buSzTx/>
              <a:buFontTx/>
              <a:buNone/>
              <a:defRPr sz="1600"/>
            </a:lvl1pPr>
            <a:lvl2pPr marL="0" indent="0" defTabSz="914122">
              <a:buSzTx/>
              <a:buFontTx/>
              <a:buNone/>
              <a:defRPr sz="1600"/>
            </a:lvl2pPr>
            <a:lvl3pPr marL="0" indent="0" defTabSz="914122">
              <a:buSzTx/>
              <a:buFontTx/>
              <a:buNone/>
              <a:defRPr sz="1600"/>
            </a:lvl3pPr>
            <a:lvl4pPr marL="0" indent="0" defTabSz="914122">
              <a:buSzTx/>
              <a:buFontTx/>
              <a:buNone/>
              <a:defRPr sz="1600"/>
            </a:lvl4pPr>
            <a:lvl5pPr marL="0" indent="0" defTabSz="914122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6" cy="1325564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xfrm>
            <a:off x="638627" y="1825625"/>
            <a:ext cx="10914746" cy="4351338"/>
          </a:xfrm>
          <a:prstGeom prst="rect">
            <a:avLst/>
          </a:prstGeom>
        </p:spPr>
        <p:txBody>
          <a:bodyPr/>
          <a:lstStyle>
            <a:lvl1pPr marL="228531" indent="-228531" defTabSz="914122">
              <a:defRPr sz="2300"/>
            </a:lvl1pPr>
            <a:lvl2pPr marL="731296" indent="-274236" defTabSz="914122">
              <a:defRPr sz="2300"/>
            </a:lvl2pPr>
            <a:lvl3pPr marL="1218828" indent="-304706" defTabSz="914122">
              <a:defRPr sz="2300"/>
            </a:lvl3pPr>
            <a:lvl4pPr marL="1675889" indent="-304706" defTabSz="914122">
              <a:defRPr sz="2300"/>
            </a:lvl4pPr>
            <a:lvl5pPr marL="2171039" indent="-342794" defTabSz="914122"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828477" cy="5811838"/>
          </a:xfrm>
          <a:prstGeom prst="rect">
            <a:avLst/>
          </a:prstGeom>
        </p:spPr>
        <p:txBody>
          <a:bodyPr/>
          <a:lstStyle>
            <a:lvl1pPr defTabSz="914122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idx="1"/>
          </p:nvPr>
        </p:nvSpPr>
        <p:spPr>
          <a:xfrm>
            <a:off x="668593" y="365125"/>
            <a:ext cx="7903907" cy="5811838"/>
          </a:xfrm>
          <a:prstGeom prst="rect">
            <a:avLst/>
          </a:prstGeom>
        </p:spPr>
        <p:txBody>
          <a:bodyPr/>
          <a:lstStyle>
            <a:lvl1pPr marL="228531" indent="-228531" defTabSz="914122">
              <a:defRPr sz="2300"/>
            </a:lvl1pPr>
            <a:lvl2pPr marL="731296" indent="-274236" defTabSz="914122">
              <a:defRPr sz="2300"/>
            </a:lvl2pPr>
            <a:lvl3pPr marL="1218828" indent="-304706" defTabSz="914122">
              <a:defRPr sz="2300"/>
            </a:lvl3pPr>
            <a:lvl4pPr marL="1675889" indent="-304706" defTabSz="914122">
              <a:defRPr sz="2300"/>
            </a:lvl4pPr>
            <a:lvl5pPr marL="2171039" indent="-342794" defTabSz="914122"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xfrm>
            <a:off x="11268660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98" name="Shape 398"/>
          <p:cNvSpPr/>
          <p:nvPr/>
        </p:nvSpPr>
        <p:spPr>
          <a:xfrm>
            <a:off x="11032335" y="6432551"/>
            <a:ext cx="1159668" cy="378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8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BF900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515940" y="174924"/>
            <a:ext cx="9583505" cy="861776"/>
          </a:xfrm>
          <a:prstGeom prst="rect">
            <a:avLst/>
          </a:prstGeom>
        </p:spPr>
        <p:txBody>
          <a:bodyPr lIns="0" tIns="0" rIns="0" bIns="0" anchor="t"/>
          <a:lstStyle>
            <a:lvl1pPr algn="r" defTabSz="914122">
              <a:lnSpc>
                <a:spcPct val="100000"/>
              </a:lnSpc>
              <a:defRPr sz="43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xfrm>
            <a:off x="515934" y="6354976"/>
            <a:ext cx="6096004" cy="3231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571323" indent="-114262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041082" indent="-126962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498144" indent="-126962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1971075" indent="-142831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1" name="Shape 401"/>
          <p:cNvSpPr>
            <a:spLocks noGrp="1"/>
          </p:cNvSpPr>
          <p:nvPr>
            <p:ph type="pic" sz="quarter" idx="13"/>
          </p:nvPr>
        </p:nvSpPr>
        <p:spPr>
          <a:xfrm>
            <a:off x="8962435" y="1341437"/>
            <a:ext cx="2721253" cy="32077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xfrm>
            <a:off x="11362346" y="6479532"/>
            <a:ext cx="297614" cy="28193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00356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668588" y="75789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515940" y="174924"/>
            <a:ext cx="9583505" cy="861776"/>
          </a:xfrm>
          <a:prstGeom prst="rect">
            <a:avLst/>
          </a:prstGeom>
        </p:spPr>
        <p:txBody>
          <a:bodyPr lIns="0" tIns="0" rIns="0" bIns="0" anchor="t"/>
          <a:lstStyle>
            <a:lvl1pPr algn="r" defTabSz="914122">
              <a:lnSpc>
                <a:spcPct val="100000"/>
              </a:lnSpc>
              <a:defRPr sz="43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xfrm>
            <a:off x="515934" y="6354976"/>
            <a:ext cx="6096004" cy="323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571323" indent="-114262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41082" indent="-126962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498144" indent="-126962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971075" indent="-142831" defTabSz="914122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2" name="Shape 412"/>
          <p:cNvSpPr>
            <a:spLocks noGrp="1"/>
          </p:cNvSpPr>
          <p:nvPr>
            <p:ph type="pic" sz="quarter" idx="13"/>
          </p:nvPr>
        </p:nvSpPr>
        <p:spPr>
          <a:xfrm>
            <a:off x="8962435" y="1341437"/>
            <a:ext cx="2721252" cy="32077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xfrm>
            <a:off x="11372181" y="6473182"/>
            <a:ext cx="287779" cy="29463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0035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2756941" y="539026"/>
            <a:ext cx="6678118" cy="354590"/>
          </a:xfrm>
          <a:prstGeom prst="rect">
            <a:avLst/>
          </a:prstGeom>
        </p:spPr>
        <p:txBody>
          <a:bodyPr lIns="0" tIns="0" rIns="0" bIns="0" anchor="t"/>
          <a:lstStyle>
            <a:lvl1pPr defTabSz="914122">
              <a:lnSpc>
                <a:spcPct val="100000"/>
              </a:lnSpc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sz="quarter" idx="1"/>
          </p:nvPr>
        </p:nvSpPr>
        <p:spPr>
          <a:xfrm>
            <a:off x="609600" y="1577338"/>
            <a:ext cx="10972800" cy="277004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1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xfrm>
            <a:off x="11823144" y="6421096"/>
            <a:ext cx="196513" cy="178920"/>
          </a:xfrm>
          <a:prstGeom prst="rect">
            <a:avLst/>
          </a:prstGeom>
        </p:spPr>
        <p:txBody>
          <a:bodyPr lIns="0" tIns="0" rIns="0" bIns="0" anchor="t"/>
          <a:lstStyle>
            <a:lvl1pPr indent="23095" algn="l">
              <a:lnSpc>
                <a:spcPts val="1400"/>
              </a:lnSpc>
              <a:defRPr sz="1300" b="0" spc="-49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2756941" y="540749"/>
            <a:ext cx="6678116" cy="366227"/>
          </a:xfrm>
          <a:prstGeom prst="rect">
            <a:avLst/>
          </a:prstGeom>
        </p:spPr>
        <p:txBody>
          <a:bodyPr lIns="0" tIns="0" rIns="0" bIns="0" anchor="t"/>
          <a:lstStyle>
            <a:lvl1pPr defTabSz="554634">
              <a:lnSpc>
                <a:spcPct val="100000"/>
              </a:lnSpc>
              <a:defRPr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609600" y="1579135"/>
            <a:ext cx="10972800" cy="45266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5463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55463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55463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55463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55463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11823144" y="6423231"/>
            <a:ext cx="212521" cy="178921"/>
          </a:xfrm>
          <a:prstGeom prst="rect">
            <a:avLst/>
          </a:prstGeom>
        </p:spPr>
        <p:txBody>
          <a:bodyPr lIns="0" tIns="0" rIns="0" bIns="0" anchor="t"/>
          <a:lstStyle>
            <a:lvl1pPr indent="38088" algn="l" defTabSz="554634">
              <a:lnSpc>
                <a:spcPts val="1400"/>
              </a:lnSpc>
              <a:defRPr sz="1300" b="0" spc="-45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-22782" y="-3698"/>
            <a:ext cx="442102" cy="6865395"/>
          </a:xfrm>
          <a:prstGeom prst="rect">
            <a:avLst/>
          </a:prstGeom>
          <a:solidFill>
            <a:srgbClr val="53586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10638">
              <a:spcBef>
                <a:spcPts val="1000"/>
              </a:spcBef>
              <a:defRPr sz="1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48" name="image4.png" descr="Group 3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" y="308137"/>
            <a:ext cx="278396" cy="208692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952995" y="296538"/>
            <a:ext cx="10286011" cy="317184"/>
          </a:xfrm>
          <a:prstGeom prst="rect">
            <a:avLst/>
          </a:prstGeom>
        </p:spPr>
        <p:txBody>
          <a:bodyPr lIns="0" tIns="0" rIns="0" bIns="0" anchor="t"/>
          <a:lstStyle>
            <a:lvl1pPr defTabSz="457061">
              <a:lnSpc>
                <a:spcPct val="100000"/>
              </a:lnSpc>
              <a:defRPr sz="1900" b="1" cap="all">
                <a:solidFill>
                  <a:srgbClr val="53586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xfrm>
            <a:off x="-20441" y="6426722"/>
            <a:ext cx="434790" cy="431801"/>
          </a:xfrm>
          <a:prstGeom prst="rect">
            <a:avLst/>
          </a:prstGeom>
        </p:spPr>
        <p:txBody>
          <a:bodyPr lIns="133350" tIns="133350" rIns="133350" bIns="133350"/>
          <a:lstStyle>
            <a:lvl1pPr algn="ctr" defTabSz="410638">
              <a:spcBef>
                <a:spcPts val="1000"/>
              </a:spcBef>
              <a:defRPr sz="11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1247893" y="1371690"/>
            <a:ext cx="9697276" cy="550846"/>
          </a:xfrm>
          <a:prstGeom prst="rect">
            <a:avLst/>
          </a:prstGeom>
        </p:spPr>
        <p:txBody>
          <a:bodyPr lIns="0" tIns="0" rIns="0" bIns="0" anchor="t"/>
          <a:lstStyle>
            <a:lvl1pPr defTabSz="305648">
              <a:lnSpc>
                <a:spcPct val="100000"/>
              </a:lnSpc>
              <a:defRPr sz="3300" b="1">
                <a:solidFill>
                  <a:srgbClr val="EA4B77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xfrm>
            <a:off x="734073" y="1578071"/>
            <a:ext cx="10724916" cy="92623"/>
          </a:xfrm>
          <a:prstGeom prst="rect">
            <a:avLst/>
          </a:prstGeom>
        </p:spPr>
        <p:txBody>
          <a:bodyPr lIns="0" tIns="0" rIns="0" bIns="0"/>
          <a:lstStyle>
            <a:lvl1pPr marL="0" indent="0" defTabSz="30564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30564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30564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30564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30564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11331991" y="638090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204860">
              <a:defRPr sz="8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xfrm>
            <a:off x="838249" y="366408"/>
            <a:ext cx="10516224" cy="1325634"/>
          </a:xfrm>
          <a:prstGeom prst="rect">
            <a:avLst/>
          </a:prstGeom>
        </p:spPr>
        <p:txBody>
          <a:bodyPr lIns="20790" tIns="20790" rIns="20790" bIns="20790"/>
          <a:lstStyle>
            <a:lvl1pPr defTabSz="914795">
              <a:defRPr sz="4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xfrm>
            <a:off x="838249" y="1826984"/>
            <a:ext cx="10516224" cy="4351568"/>
          </a:xfrm>
          <a:prstGeom prst="rect">
            <a:avLst/>
          </a:prstGeom>
        </p:spPr>
        <p:txBody>
          <a:bodyPr lIns="20790" tIns="20790" rIns="20790" bIns="20790"/>
          <a:lstStyle>
            <a:lvl1pPr marL="214271" indent="-214271" defTabSz="914795">
              <a:spcBef>
                <a:spcPts val="900"/>
              </a:spcBef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1256784" indent="-251356" defTabSz="914795">
              <a:spcBef>
                <a:spcPts val="900"/>
              </a:spcBef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2314822" indent="-303966" defTabSz="914795">
              <a:spcBef>
                <a:spcPts val="900"/>
              </a:spcBef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3351427" indent="-335141" defTabSz="914795">
              <a:spcBef>
                <a:spcPts val="900"/>
              </a:spcBef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4356857" indent="-335142" defTabSz="914795">
              <a:spcBef>
                <a:spcPts val="900"/>
              </a:spcBef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xfrm>
            <a:off x="11153670" y="6443530"/>
            <a:ext cx="200804" cy="193982"/>
          </a:xfrm>
          <a:prstGeom prst="rect">
            <a:avLst/>
          </a:prstGeom>
        </p:spPr>
        <p:txBody>
          <a:bodyPr lIns="20790" tIns="20790" rIns="20790" bIns="20790"/>
          <a:lstStyle>
            <a:lvl1pPr defTabSz="207993">
              <a:defRPr sz="11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лавный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48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638628" y="1277257"/>
            <a:ext cx="10914744" cy="231525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sz="quarter" idx="1"/>
          </p:nvPr>
        </p:nvSpPr>
        <p:spPr>
          <a:xfrm>
            <a:off x="638175" y="3684587"/>
            <a:ext cx="10915196" cy="4247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638628" y="365125"/>
            <a:ext cx="10914744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68592" y="75790"/>
            <a:ext cx="516312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xfrm>
            <a:off x="638628" y="365125"/>
            <a:ext cx="10914744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07" cy="3865785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1" cy="29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668592" y="75790"/>
            <a:ext cx="516312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8892AB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8892AB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8892AB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8892A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2756942" y="540749"/>
            <a:ext cx="6678115" cy="366224"/>
          </a:xfrm>
          <a:prstGeom prst="rect">
            <a:avLst/>
          </a:prstGeom>
        </p:spPr>
        <p:txBody>
          <a:bodyPr lIns="0" tIns="0" rIns="0" bIns="0" anchor="t"/>
          <a:lstStyle>
            <a:lvl1pPr defTabSz="554804">
              <a:lnSpc>
                <a:spcPct val="100000"/>
              </a:lnSpc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idx="1"/>
          </p:nvPr>
        </p:nvSpPr>
        <p:spPr>
          <a:xfrm>
            <a:off x="609599" y="1579135"/>
            <a:ext cx="10972801" cy="4526598"/>
          </a:xfrm>
          <a:prstGeom prst="rect">
            <a:avLst/>
          </a:prstGeom>
        </p:spPr>
        <p:txBody>
          <a:bodyPr lIns="0" tIns="0" rIns="0" bIns="0"/>
          <a:lstStyle>
            <a:lvl1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xfrm>
            <a:off x="11823144" y="6423231"/>
            <a:ext cx="225429" cy="193614"/>
          </a:xfrm>
          <a:prstGeom prst="rect">
            <a:avLst/>
          </a:prstGeom>
        </p:spPr>
        <p:txBody>
          <a:bodyPr lIns="0" tIns="0" rIns="0" bIns="0" anchor="t"/>
          <a:lstStyle>
            <a:lvl1pPr indent="38100" algn="l" defTabSz="554804">
              <a:lnSpc>
                <a:spcPts val="1500"/>
              </a:lnSpc>
              <a:defRPr sz="1400" b="0" spc="-46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3" name="Shape 533"/>
          <p:cNvSpPr>
            <a:spLocks noGrp="1"/>
          </p:cNvSpPr>
          <p:nvPr>
            <p:ph type="sldNum" sz="quarter" idx="2"/>
          </p:nvPr>
        </p:nvSpPr>
        <p:spPr>
          <a:xfrm>
            <a:off x="11268659" y="6485256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2756941" y="539026"/>
            <a:ext cx="6678118" cy="35459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sz="quarter" idx="1"/>
          </p:nvPr>
        </p:nvSpPr>
        <p:spPr>
          <a:xfrm>
            <a:off x="609600" y="1577338"/>
            <a:ext cx="10972800" cy="2770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2" name="Shape 542"/>
          <p:cNvSpPr>
            <a:spLocks noGrp="1"/>
          </p:cNvSpPr>
          <p:nvPr>
            <p:ph type="sldNum" sz="quarter" idx="2"/>
          </p:nvPr>
        </p:nvSpPr>
        <p:spPr>
          <a:xfrm>
            <a:off x="11823144" y="6421096"/>
            <a:ext cx="209839" cy="191902"/>
          </a:xfrm>
          <a:prstGeom prst="rect">
            <a:avLst/>
          </a:prstGeom>
        </p:spPr>
        <p:txBody>
          <a:bodyPr lIns="0" tIns="0" rIns="0" bIns="0" anchor="t"/>
          <a:lstStyle>
            <a:lvl1pPr indent="23103" algn="l">
              <a:lnSpc>
                <a:spcPts val="1500"/>
              </a:lnSpc>
              <a:defRPr sz="1400" b="0" spc="-49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pic" sz="quarter" idx="13"/>
          </p:nvPr>
        </p:nvSpPr>
        <p:spPr>
          <a:xfrm>
            <a:off x="761680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4477825" y="1979314"/>
            <a:ext cx="2960752" cy="286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4"/>
          </p:nvPr>
        </p:nvSpPr>
        <p:spPr>
          <a:xfrm>
            <a:off x="4477825" y="2278581"/>
            <a:ext cx="2960752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sz="quarter" idx="15"/>
          </p:nvPr>
        </p:nvSpPr>
        <p:spPr>
          <a:xfrm>
            <a:off x="5398163" y="3928671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6"/>
          </p:nvPr>
        </p:nvSpPr>
        <p:spPr>
          <a:xfrm>
            <a:off x="9114308" y="3928671"/>
            <a:ext cx="2743203" cy="286239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7"/>
          </p:nvPr>
        </p:nvSpPr>
        <p:spPr>
          <a:xfrm>
            <a:off x="9114308" y="4227938"/>
            <a:ext cx="2743201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61680" y="3898996"/>
            <a:ext cx="3603743" cy="2396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5" name="Shape 75"/>
          <p:cNvSpPr>
            <a:spLocks noGrp="1"/>
          </p:cNvSpPr>
          <p:nvPr>
            <p:ph type="pic" sz="quarter" idx="14"/>
          </p:nvPr>
        </p:nvSpPr>
        <p:spPr>
          <a:xfrm>
            <a:off x="5398163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14308" y="2864373"/>
            <a:ext cx="2439064" cy="286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quarter" idx="15"/>
          </p:nvPr>
        </p:nvSpPr>
        <p:spPr>
          <a:xfrm>
            <a:off x="9114308" y="3163640"/>
            <a:ext cx="2439063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6"/>
          </p:nvPr>
        </p:nvSpPr>
        <p:spPr>
          <a:xfrm>
            <a:off x="4477825" y="4910835"/>
            <a:ext cx="2960752" cy="286239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7"/>
          </p:nvPr>
        </p:nvSpPr>
        <p:spPr>
          <a:xfrm>
            <a:off x="4477825" y="5210102"/>
            <a:ext cx="2960752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88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1" y="1459021"/>
            <a:ext cx="5129001" cy="512899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3762488" y="2355176"/>
            <a:ext cx="4673312" cy="26691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668587" y="75788"/>
            <a:ext cx="5163139" cy="21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99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47" y="2357107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pic" sz="quarter" idx="13"/>
          </p:nvPr>
        </p:nvSpPr>
        <p:spPr>
          <a:xfrm>
            <a:off x="3691702" y="2541266"/>
            <a:ext cx="4791177" cy="307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68587" y="75788"/>
            <a:ext cx="5163139" cy="21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10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13" cy="3865785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3" cy="29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68587" y="75788"/>
            <a:ext cx="5163139" cy="21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68587" y="75788"/>
            <a:ext cx="5163139" cy="21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38627" y="1825625"/>
            <a:ext cx="1091474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268659" y="6485256"/>
            <a:ext cx="284715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7" r:id="rId45"/>
    <p:sldLayoutId id="2147483698" r:id="rId46"/>
    <p:sldLayoutId id="2147483699" r:id="rId47"/>
    <p:sldLayoutId id="2147483700" r:id="rId48"/>
    <p:sldLayoutId id="2147483701" r:id="rId4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nvestmo.ru/business/franchisin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/>
        </p:nvSpPr>
        <p:spPr>
          <a:xfrm>
            <a:off x="816428" y="1070180"/>
            <a:ext cx="10914744" cy="3187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endParaRPr/>
          </a:p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endParaRPr/>
          </a:p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Поддержка старта бизнеса по франшизе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/>
          </p:cNvSpPr>
          <p:nvPr>
            <p:ph type="title"/>
          </p:nvPr>
        </p:nvSpPr>
        <p:spPr>
          <a:xfrm>
            <a:off x="660735" y="357639"/>
            <a:ext cx="10914745" cy="1325563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rPr lang="en-US" dirty="0"/>
              <a:t>One price coffee</a:t>
            </a:r>
            <a:endParaRPr dirty="0"/>
          </a:p>
        </p:txBody>
      </p:sp>
      <p:sp>
        <p:nvSpPr>
          <p:cNvPr id="4" name="Shape 698">
            <a:extLst>
              <a:ext uri="{FF2B5EF4-FFF2-40B4-BE49-F238E27FC236}">
                <a16:creationId xmlns:a16="http://schemas.microsoft.com/office/drawing/2014/main" id="{2C8BF1DF-662A-636B-CD42-103E4DFE8773}"/>
              </a:ext>
            </a:extLst>
          </p:cNvPr>
          <p:cNvSpPr/>
          <p:nvPr/>
        </p:nvSpPr>
        <p:spPr>
          <a:xfrm>
            <a:off x="518267" y="1710845"/>
            <a:ext cx="9954611" cy="116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 defTabSz="415868">
              <a:lnSpc>
                <a:spcPct val="120000"/>
              </a:lnSpc>
              <a:buFont typeface="Arial" panose="020B0604020202020204" pitchFamily="34" charset="0"/>
              <a:buChar char="•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/>
              <a:t>Год основания – 2018 </a:t>
            </a:r>
          </a:p>
          <a:p>
            <a:pPr marL="285750" indent="-285750" algn="just" defTabSz="415868">
              <a:lnSpc>
                <a:spcPct val="120000"/>
              </a:lnSpc>
              <a:buFont typeface="Arial" panose="020B0604020202020204" pitchFamily="34" charset="0"/>
              <a:buChar char="•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/>
              <a:t>Количество точек – 280 (30 в Подмосковье)</a:t>
            </a:r>
          </a:p>
          <a:p>
            <a:pPr marL="285750" indent="-285750" algn="just" defTabSz="415868">
              <a:lnSpc>
                <a:spcPct val="120000"/>
              </a:lnSpc>
              <a:buFont typeface="Arial" panose="020B0604020202020204" pitchFamily="34" charset="0"/>
              <a:buChar char="•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/>
              <a:t>Стоимость открытия 1 точки – 2,5 млн рублей:</a:t>
            </a:r>
          </a:p>
        </p:txBody>
      </p:sp>
      <p:sp>
        <p:nvSpPr>
          <p:cNvPr id="5" name="Shape 699">
            <a:extLst>
              <a:ext uri="{FF2B5EF4-FFF2-40B4-BE49-F238E27FC236}">
                <a16:creationId xmlns:a16="http://schemas.microsoft.com/office/drawing/2014/main" id="{BEFF62B7-FDAE-6342-EF06-BE0F872F50A7}"/>
              </a:ext>
            </a:extLst>
          </p:cNvPr>
          <p:cNvSpPr/>
          <p:nvPr/>
        </p:nvSpPr>
        <p:spPr>
          <a:xfrm>
            <a:off x="675386" y="1376142"/>
            <a:ext cx="9810293" cy="41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207935">
              <a:lnSpc>
                <a:spcPct val="120000"/>
              </a:lnSpc>
              <a:defRPr sz="19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ru-RU" dirty="0"/>
              <a:t>Кофейня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4001F4-EFD1-700B-4834-8E715B2D5114}"/>
              </a:ext>
            </a:extLst>
          </p:cNvPr>
          <p:cNvSpPr/>
          <p:nvPr/>
        </p:nvSpPr>
        <p:spPr>
          <a:xfrm>
            <a:off x="767956" y="2945605"/>
            <a:ext cx="6096000" cy="110248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Паушальный взнос</a:t>
            </a:r>
          </a:p>
          <a:p>
            <a:pPr lvl="8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Оборудование</a:t>
            </a:r>
          </a:p>
          <a:p>
            <a:pPr lvl="8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Мебель</a:t>
            </a:r>
          </a:p>
          <a:p>
            <a:pPr lvl="8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Проектирование</a:t>
            </a:r>
            <a:endParaRPr lang="en-US" sz="1400" dirty="0">
              <a:solidFill>
                <a:schemeClr val="tx1"/>
              </a:solidFill>
              <a:ea typeface="Segoe UI Symbol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700B4-4590-08CE-1885-72820953D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44" y="658027"/>
            <a:ext cx="4439728" cy="29505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2AD809-A5A8-0963-D240-62D81CAA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44" y="3687816"/>
            <a:ext cx="4461836" cy="295056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11BC49-B534-3369-2F3B-758A418B34F5}"/>
              </a:ext>
            </a:extLst>
          </p:cNvPr>
          <p:cNvSpPr/>
          <p:nvPr/>
        </p:nvSpPr>
        <p:spPr>
          <a:xfrm>
            <a:off x="388394" y="4330021"/>
            <a:ext cx="6096000" cy="153535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Преимущества:</a:t>
            </a:r>
          </a:p>
          <a:p>
            <a:pPr marL="285750" lvl="2" indent="-285750" algn="just" defTabSz="415868">
              <a:lnSpc>
                <a:spcPct val="120000"/>
              </a:lnSpc>
              <a:buFont typeface=".Apple Color Emoji UI"/>
              <a:buChar char="➕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Известный бренд</a:t>
            </a:r>
          </a:p>
          <a:p>
            <a:pPr marL="285750" lvl="2" indent="-285750" algn="just" defTabSz="415868">
              <a:lnSpc>
                <a:spcPct val="120000"/>
              </a:lnSpc>
              <a:buFont typeface=".Apple Color Emoji UI"/>
              <a:buChar char="➕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Стандарты</a:t>
            </a:r>
          </a:p>
          <a:p>
            <a:pPr marL="285750" lvl="2" indent="-285750" algn="just" defTabSz="415868">
              <a:lnSpc>
                <a:spcPct val="120000"/>
              </a:lnSpc>
              <a:buFont typeface=".Apple Color Emoji UI"/>
              <a:buChar char="➕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Система управления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57487C-0AC4-564E-0C5E-01229E392509}"/>
              </a:ext>
            </a:extLst>
          </p:cNvPr>
          <p:cNvSpPr/>
          <p:nvPr/>
        </p:nvSpPr>
        <p:spPr>
          <a:xfrm>
            <a:off x="3436394" y="4685142"/>
            <a:ext cx="6096000" cy="1166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2" indent="-285750" algn="just" defTabSz="415868">
              <a:lnSpc>
                <a:spcPct val="120000"/>
              </a:lnSpc>
              <a:buFont typeface=".Apple Color Emoji UI"/>
              <a:buChar char="➕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Продвижение</a:t>
            </a:r>
          </a:p>
          <a:p>
            <a:pPr marL="285750" lvl="2" indent="-285750" algn="just" defTabSz="415868">
              <a:lnSpc>
                <a:spcPct val="120000"/>
              </a:lnSpc>
              <a:buFont typeface=".Apple Color Emoji UI"/>
              <a:buChar char="➕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Качество</a:t>
            </a:r>
          </a:p>
          <a:p>
            <a:pPr marL="285750" lvl="2" indent="-285750" algn="just" defTabSz="415868">
              <a:lnSpc>
                <a:spcPct val="120000"/>
              </a:lnSpc>
              <a:buFont typeface=".Apple Color Emoji UI"/>
              <a:buChar char="➕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Segoe UI Symbol" panose="020B0502040204020203" pitchFamily="34" charset="0"/>
              </a:rPr>
              <a:t>Обучение сотрудников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00AA08-A1BC-FE1C-C0D5-1A1CCAE6C3E6}"/>
              </a:ext>
            </a:extLst>
          </p:cNvPr>
          <p:cNvSpPr/>
          <p:nvPr/>
        </p:nvSpPr>
        <p:spPr>
          <a:xfrm>
            <a:off x="2737449" y="2972615"/>
            <a:ext cx="6096000" cy="843949"/>
          </a:xfrm>
          <a:prstGeom prst="rect">
            <a:avLst/>
          </a:prstGeom>
        </p:spPr>
        <p:txBody>
          <a:bodyPr>
            <a:spAutoFit/>
          </a:bodyPr>
          <a:lstStyle/>
          <a:p>
            <a:pPr lvl="8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Реклама</a:t>
            </a:r>
          </a:p>
          <a:p>
            <a:pPr lvl="8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СМР</a:t>
            </a:r>
          </a:p>
          <a:p>
            <a:pPr lvl="8"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a typeface="Segoe UI Symbol" panose="020B0502040204020203" pitchFamily="34" charset="0"/>
              </a:rPr>
              <a:t>T </a:t>
            </a:r>
            <a:r>
              <a:rPr lang="ru-RU" sz="1400" dirty="0">
                <a:solidFill>
                  <a:schemeClr val="tx1"/>
                </a:solidFill>
                <a:ea typeface="Segoe UI Symbol" panose="020B0502040204020203" pitchFamily="34" charset="0"/>
              </a:rPr>
              <a:t>оборудование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1373935" y="818238"/>
            <a:ext cx="9708020" cy="39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421" tIns="15421" rIns="15421" bIns="15421">
            <a:spAutoFit/>
          </a:bodyPr>
          <a:lstStyle>
            <a:lvl1pPr algn="just"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 err="1"/>
              <a:t>Подмосковье</a:t>
            </a:r>
            <a:r>
              <a:rPr dirty="0"/>
              <a:t> – </a:t>
            </a:r>
            <a:r>
              <a:rPr dirty="0" err="1"/>
              <a:t>лидер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приросту</a:t>
            </a:r>
            <a:r>
              <a:rPr dirty="0"/>
              <a:t> </a:t>
            </a:r>
            <a:r>
              <a:rPr lang="ru-RU" dirty="0"/>
              <a:t>компаний </a:t>
            </a:r>
            <a:r>
              <a:rPr dirty="0"/>
              <a:t>МСП – 9,8% (2021)</a:t>
            </a:r>
          </a:p>
        </p:txBody>
      </p:sp>
      <p:sp>
        <p:nvSpPr>
          <p:cNvPr id="646" name="Shape 646"/>
          <p:cNvSpPr/>
          <p:nvPr/>
        </p:nvSpPr>
        <p:spPr>
          <a:xfrm>
            <a:off x="1483142" y="1728786"/>
            <a:ext cx="9434195" cy="589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421" tIns="15421" rIns="15421" bIns="15421">
            <a:spAutoFit/>
          </a:bodyPr>
          <a:lstStyle>
            <a:lvl1pPr>
              <a:defRPr sz="3600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Цель: рост выживаемости МСП</a:t>
            </a:r>
          </a:p>
        </p:txBody>
      </p:sp>
      <p:sp>
        <p:nvSpPr>
          <p:cNvPr id="647" name="Shape 647"/>
          <p:cNvSpPr/>
          <p:nvPr/>
        </p:nvSpPr>
        <p:spPr>
          <a:xfrm>
            <a:off x="1457743" y="2559491"/>
            <a:ext cx="9078577" cy="52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421" tIns="15421" rIns="15421" bIns="15421">
            <a:spAutoFit/>
          </a:bodyPr>
          <a:lstStyle>
            <a:lvl1pPr algn="just">
              <a:defRPr sz="3200" b="1">
                <a:solidFill>
                  <a:srgbClr val="368656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 err="1"/>
              <a:t>Выживаемость</a:t>
            </a:r>
            <a:r>
              <a:rPr dirty="0"/>
              <a:t> </a:t>
            </a:r>
            <a:r>
              <a:rPr lang="ru-RU" dirty="0"/>
              <a:t>бизнеса по </a:t>
            </a:r>
            <a:r>
              <a:rPr dirty="0" err="1"/>
              <a:t>франшиз</a:t>
            </a:r>
            <a:r>
              <a:rPr lang="ru-RU" dirty="0"/>
              <a:t>е</a:t>
            </a:r>
            <a:r>
              <a:rPr dirty="0"/>
              <a:t> – 90%</a:t>
            </a:r>
          </a:p>
        </p:txBody>
      </p:sp>
      <p:pic>
        <p:nvPicPr>
          <p:cNvPr id="648" name="image4.png" descr="В яблочко со сплошной заливко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26" y="1683630"/>
            <a:ext cx="725209" cy="725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200" y="336479"/>
            <a:ext cx="2401062" cy="1350597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1483142" y="3223786"/>
            <a:ext cx="8251781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Опрос закрывшихся компаний:</a:t>
            </a:r>
          </a:p>
          <a:p>
            <a:pPr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Почему не открыли бизнес по франшизе?</a:t>
            </a:r>
          </a:p>
          <a:p>
            <a:pPr marL="342900" indent="-342900">
              <a:buSzPct val="100000"/>
              <a:buAutoNum type="arabicPeriod"/>
              <a:defRPr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Более затратно, чем собственное дело  - 57%</a:t>
            </a:r>
          </a:p>
          <a:p>
            <a:pPr marL="342900" indent="-342900">
              <a:buSzPct val="100000"/>
              <a:buAutoNum type="arabicPeriod"/>
              <a:defRPr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Невозможно принимать бизнес решения единолично - 24%</a:t>
            </a:r>
          </a:p>
          <a:p>
            <a:pPr marL="342900" indent="-342900">
              <a:buSzPct val="100000"/>
              <a:buAutoNum type="arabicPeriod"/>
              <a:defRPr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Дальнейший запрет на смежный род деятельности - 11%</a:t>
            </a:r>
          </a:p>
          <a:p>
            <a:pPr marL="342900" indent="-342900">
              <a:buSzPct val="100000"/>
              <a:buAutoNum type="arabicPeriod"/>
              <a:defRPr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Развитие чужого бренда - 8%</a:t>
            </a:r>
          </a:p>
        </p:txBody>
      </p:sp>
      <p:sp>
        <p:nvSpPr>
          <p:cNvPr id="651" name="Shape 651"/>
          <p:cNvSpPr/>
          <p:nvPr/>
        </p:nvSpPr>
        <p:spPr>
          <a:xfrm>
            <a:off x="980835" y="5637776"/>
            <a:ext cx="9434195" cy="462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421" tIns="15421" rIns="15421" bIns="15421">
            <a:spAutoFit/>
          </a:bodyPr>
          <a:lstStyle>
            <a:lvl1pPr marL="571499" indent="-571499">
              <a:buSzPct val="100000"/>
              <a:buFont typeface="Wingdings"/>
              <a:buChar char="✓"/>
              <a:defRPr sz="3200">
                <a:solidFill>
                  <a:srgbClr val="16697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  </a:t>
            </a:r>
            <a:r>
              <a:rPr sz="2800" dirty="0" err="1"/>
              <a:t>Франшиза</a:t>
            </a:r>
            <a:r>
              <a:rPr sz="2800" dirty="0"/>
              <a:t> – </a:t>
            </a:r>
            <a:r>
              <a:rPr lang="ru-RU" sz="2800" dirty="0"/>
              <a:t>гарантия</a:t>
            </a:r>
            <a:r>
              <a:rPr sz="2800" dirty="0"/>
              <a:t> </a:t>
            </a:r>
            <a:r>
              <a:rPr sz="2800" dirty="0" err="1"/>
              <a:t>успеха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title"/>
          </p:nvPr>
        </p:nvSpPr>
        <p:spPr>
          <a:xfrm>
            <a:off x="384628" y="276225"/>
            <a:ext cx="5956485" cy="640443"/>
          </a:xfrm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r>
              <a:t>Российский франчайзинг</a:t>
            </a:r>
          </a:p>
        </p:txBody>
      </p:sp>
      <p:sp>
        <p:nvSpPr>
          <p:cNvPr id="654" name="Shape 654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1014443" y="1259296"/>
            <a:ext cx="4848310" cy="147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421" tIns="15421" rIns="15421" bIns="15421">
            <a:spAutoFit/>
          </a:bodyPr>
          <a:lstStyle/>
          <a:p>
            <a:pPr algn="just">
              <a:defRPr sz="16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Динамика</a:t>
            </a:r>
            <a:r>
              <a:rPr dirty="0"/>
              <a:t> </a:t>
            </a:r>
            <a:r>
              <a:rPr dirty="0" err="1"/>
              <a:t>развития</a:t>
            </a: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6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РФ – 2 780 </a:t>
            </a:r>
            <a:r>
              <a:rPr dirty="0" err="1"/>
              <a:t>франшиз</a:t>
            </a:r>
            <a:r>
              <a:rPr dirty="0"/>
              <a:t> 2021</a:t>
            </a:r>
          </a:p>
          <a:p>
            <a:pPr marL="285750" indent="-285750" algn="just">
              <a:buSzPct val="100000"/>
              <a:buFont typeface="Arial"/>
              <a:buChar char="•"/>
              <a:defRPr sz="16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2020 – 2021 </a:t>
            </a:r>
            <a:r>
              <a:rPr dirty="0" err="1"/>
              <a:t>год</a:t>
            </a:r>
            <a:r>
              <a:rPr dirty="0"/>
              <a:t>  - 350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проектов</a:t>
            </a: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6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2022 </a:t>
            </a:r>
            <a:r>
              <a:rPr dirty="0" err="1"/>
              <a:t>год</a:t>
            </a:r>
            <a:r>
              <a:rPr dirty="0"/>
              <a:t> (</a:t>
            </a:r>
            <a:r>
              <a:rPr dirty="0" err="1"/>
              <a:t>прогноз</a:t>
            </a:r>
            <a:r>
              <a:rPr dirty="0"/>
              <a:t>) – 450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проектов</a:t>
            </a: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6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окупаемость</a:t>
            </a:r>
            <a:r>
              <a:rPr dirty="0"/>
              <a:t> - 24 </a:t>
            </a:r>
            <a:r>
              <a:rPr dirty="0" err="1"/>
              <a:t>месяца</a:t>
            </a:r>
            <a:r>
              <a:rPr dirty="0"/>
              <a:t> </a:t>
            </a:r>
          </a:p>
          <a:p>
            <a:pPr marL="285750" indent="-285750" algn="just">
              <a:buSzPct val="100000"/>
              <a:buFont typeface="Arial"/>
              <a:buChar char="•"/>
              <a:defRPr sz="1600">
                <a:solidFill>
                  <a:srgbClr val="36865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46 % </a:t>
            </a:r>
            <a:r>
              <a:rPr dirty="0" err="1"/>
              <a:t>франчайзеров</a:t>
            </a:r>
            <a:r>
              <a:rPr dirty="0"/>
              <a:t> </a:t>
            </a:r>
            <a:r>
              <a:rPr dirty="0" err="1"/>
              <a:t>заявили</a:t>
            </a:r>
            <a:r>
              <a:rPr dirty="0"/>
              <a:t> 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росте</a:t>
            </a:r>
            <a:r>
              <a:rPr dirty="0"/>
              <a:t> </a:t>
            </a:r>
            <a:r>
              <a:rPr dirty="0" err="1"/>
              <a:t>сети</a:t>
            </a:r>
            <a:endParaRPr dirty="0"/>
          </a:p>
        </p:txBody>
      </p:sp>
      <p:sp>
        <p:nvSpPr>
          <p:cNvPr id="656" name="Shape 656"/>
          <p:cNvSpPr/>
          <p:nvPr/>
        </p:nvSpPr>
        <p:spPr>
          <a:xfrm>
            <a:off x="1014444" y="3345169"/>
            <a:ext cx="4848307" cy="189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421" tIns="15421" rIns="15421" bIns="15421">
            <a:spAutoFit/>
          </a:bodyPr>
          <a:lstStyle/>
          <a:p>
            <a:pPr algn="just">
              <a:defRPr sz="17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Преимущества</a:t>
            </a:r>
            <a:r>
              <a:rPr dirty="0"/>
              <a:t> </a:t>
            </a:r>
            <a:r>
              <a:rPr dirty="0" err="1"/>
              <a:t>франшизы</a:t>
            </a:r>
            <a:endParaRPr dirty="0"/>
          </a:p>
          <a:p>
            <a:pPr marL="342900" indent="-342900" algn="just">
              <a:buSzPct val="100000"/>
              <a:buFont typeface="+mj-lt"/>
              <a:buAutoNum type="arabicPeriod"/>
              <a:defRPr sz="17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Узнаваемый</a:t>
            </a:r>
            <a:r>
              <a:rPr dirty="0"/>
              <a:t> </a:t>
            </a:r>
            <a:r>
              <a:rPr dirty="0" err="1"/>
              <a:t>бренд</a:t>
            </a:r>
            <a:endParaRPr dirty="0"/>
          </a:p>
          <a:p>
            <a:pPr marL="342900" indent="-342900" algn="just">
              <a:buSzPct val="100000"/>
              <a:buFont typeface="+mj-lt"/>
              <a:buAutoNum type="arabicPeriod"/>
              <a:defRPr sz="17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Технология</a:t>
            </a:r>
            <a:r>
              <a:rPr dirty="0"/>
              <a:t>/</a:t>
            </a:r>
            <a:r>
              <a:rPr dirty="0" err="1"/>
              <a:t>рабочая</a:t>
            </a:r>
            <a:r>
              <a:rPr dirty="0"/>
              <a:t> </a:t>
            </a:r>
            <a:r>
              <a:rPr dirty="0" err="1"/>
              <a:t>бизнес-модель</a:t>
            </a:r>
            <a:endParaRPr dirty="0"/>
          </a:p>
          <a:p>
            <a:pPr marL="342900" indent="-342900" algn="just">
              <a:buSzPct val="100000"/>
              <a:buFont typeface="+mj-lt"/>
              <a:buAutoNum type="arabicPeriod"/>
              <a:defRPr sz="17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Стандарты</a:t>
            </a:r>
            <a:r>
              <a:rPr dirty="0"/>
              <a:t>:</a:t>
            </a:r>
          </a:p>
          <a:p>
            <a:pPr marL="800100" lvl="1" indent="-342900" algn="just">
              <a:buSzPct val="100000"/>
              <a:buFont typeface="Arial"/>
              <a:buChar char="•"/>
              <a:defRPr sz="17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Внешний</a:t>
            </a:r>
            <a:r>
              <a:rPr dirty="0"/>
              <a:t> </a:t>
            </a:r>
            <a:r>
              <a:rPr dirty="0" err="1"/>
              <a:t>облик</a:t>
            </a:r>
            <a:endParaRPr dirty="0"/>
          </a:p>
          <a:p>
            <a:pPr marL="800100" lvl="1" indent="-342900" algn="just">
              <a:buSzPct val="100000"/>
              <a:buFont typeface="Arial"/>
              <a:buChar char="•"/>
              <a:defRPr sz="17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Вывески</a:t>
            </a:r>
            <a:endParaRPr dirty="0"/>
          </a:p>
          <a:p>
            <a:pPr marL="800100" lvl="1" indent="-342900" algn="just">
              <a:buSzPct val="100000"/>
              <a:buFont typeface="Arial"/>
              <a:buChar char="•"/>
              <a:defRPr sz="1700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Обслуживание</a:t>
            </a:r>
            <a:endParaRPr dirty="0"/>
          </a:p>
        </p:txBody>
      </p:sp>
      <p:pic>
        <p:nvPicPr>
          <p:cNvPr id="657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483" y="920113"/>
            <a:ext cx="1810140" cy="101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483" y="2755193"/>
            <a:ext cx="1629617" cy="916659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Shape 659"/>
          <p:cNvSpPr/>
          <p:nvPr/>
        </p:nvSpPr>
        <p:spPr>
          <a:xfrm>
            <a:off x="1014442" y="5860146"/>
            <a:ext cx="9434195" cy="640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421" tIns="15421" rIns="15421" bIns="15421">
            <a:spAutoFit/>
          </a:bodyPr>
          <a:lstStyle/>
          <a:p>
            <a:pPr>
              <a:defRPr sz="20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Подмосковье – 140 региональных франшиз (5% по России)</a:t>
            </a:r>
          </a:p>
          <a:p>
            <a:pPr>
              <a:defRPr sz="2000">
                <a:solidFill>
                  <a:srgbClr val="8E123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Москва – 650 франшиз (23% по России)</a:t>
            </a:r>
          </a:p>
        </p:txBody>
      </p:sp>
      <p:pic>
        <p:nvPicPr>
          <p:cNvPr id="660" name="imag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89" y="5800897"/>
            <a:ext cx="512382" cy="48512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61" name="Chart 661"/>
          <p:cNvGraphicFramePr/>
          <p:nvPr>
            <p:extLst>
              <p:ext uri="{D42A27DB-BD31-4B8C-83A1-F6EECF244321}">
                <p14:modId xmlns:p14="http://schemas.microsoft.com/office/powerpoint/2010/main" val="742384102"/>
              </p:ext>
            </p:extLst>
          </p:nvPr>
        </p:nvGraphicFramePr>
        <p:xfrm>
          <a:off x="6691192" y="480420"/>
          <a:ext cx="5390844" cy="29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2" name="Chart 662"/>
          <p:cNvGraphicFramePr/>
          <p:nvPr>
            <p:extLst>
              <p:ext uri="{D42A27DB-BD31-4B8C-83A1-F6EECF244321}">
                <p14:modId xmlns:p14="http://schemas.microsoft.com/office/powerpoint/2010/main" val="4059858451"/>
              </p:ext>
            </p:extLst>
          </p:nvPr>
        </p:nvGraphicFramePr>
        <p:xfrm>
          <a:off x="6691192" y="3312085"/>
          <a:ext cx="4990268" cy="237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/>
        </p:nvSpPr>
        <p:spPr>
          <a:xfrm>
            <a:off x="7438570" y="82075"/>
            <a:ext cx="4114801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Франчайзинг   •   Инвестчас Май 2022</a:t>
            </a:r>
          </a:p>
        </p:txBody>
      </p:sp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xfrm>
            <a:off x="638628" y="47625"/>
            <a:ext cx="10914744" cy="1325563"/>
          </a:xfrm>
          <a:prstGeom prst="rect">
            <a:avLst/>
          </a:prstGeom>
        </p:spPr>
        <p:txBody>
          <a:bodyPr/>
          <a:lstStyle/>
          <a:p>
            <a:r>
              <a:t>Шоколадница</a:t>
            </a:r>
          </a:p>
        </p:txBody>
      </p:sp>
      <p:sp>
        <p:nvSpPr>
          <p:cNvPr id="666" name="Shape 666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784246" y="5292545"/>
            <a:ext cx="10769126" cy="122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solidFill>
                  <a:srgbClr val="00468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Формат: 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Кофейня с полным циклом производства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Кофейня полного или доготовочным цехом Street retail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Кофейня в ТЦ (с доготовочной кухней)</a:t>
            </a:r>
          </a:p>
        </p:txBody>
      </p:sp>
      <p:sp>
        <p:nvSpPr>
          <p:cNvPr id="668" name="Shape 668"/>
          <p:cNvSpPr/>
          <p:nvPr/>
        </p:nvSpPr>
        <p:spPr>
          <a:xfrm>
            <a:off x="638628" y="1356753"/>
            <a:ext cx="8727793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Кофейня</a:t>
            </a:r>
          </a:p>
          <a:p>
            <a:pPr algn="just">
              <a:defRPr sz="16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Стоимость открытия первой точки: 5,5 – 17,5 млн рублей </a:t>
            </a:r>
          </a:p>
        </p:txBody>
      </p:sp>
      <p:pic>
        <p:nvPicPr>
          <p:cNvPr id="669" name="image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48" y="2095574"/>
            <a:ext cx="4485176" cy="29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3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67" y="2108198"/>
            <a:ext cx="5151147" cy="2967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/>
        </p:nvSpPr>
        <p:spPr>
          <a:xfrm>
            <a:off x="7438570" y="82075"/>
            <a:ext cx="4114801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Франчайзинг   •   Инвестчас Май 2022</a:t>
            </a:r>
          </a:p>
        </p:txBody>
      </p:sp>
      <p:sp>
        <p:nvSpPr>
          <p:cNvPr id="673" name="Shape 673"/>
          <p:cNvSpPr>
            <a:spLocks noGrp="1"/>
          </p:cNvSpPr>
          <p:nvPr>
            <p:ph type="title"/>
          </p:nvPr>
        </p:nvSpPr>
        <p:spPr>
          <a:xfrm>
            <a:off x="638628" y="60325"/>
            <a:ext cx="10914744" cy="1325563"/>
          </a:xfrm>
          <a:prstGeom prst="rect">
            <a:avLst/>
          </a:prstGeom>
        </p:spPr>
        <p:txBody>
          <a:bodyPr/>
          <a:lstStyle/>
          <a:p>
            <a:r>
              <a:t>Stardogs</a:t>
            </a:r>
          </a:p>
        </p:txBody>
      </p:sp>
      <p:sp>
        <p:nvSpPr>
          <p:cNvPr id="674" name="Shape 674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784246" y="5292545"/>
            <a:ext cx="10769126" cy="150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0468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Формат: 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Стационарный павильон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Передвижной павильон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Кафе на фудкорте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Павильон, расположенный в точках повышенного пешеходного трафика </a:t>
            </a:r>
          </a:p>
        </p:txBody>
      </p:sp>
      <p:sp>
        <p:nvSpPr>
          <p:cNvPr id="676" name="Shape 676"/>
          <p:cNvSpPr/>
          <p:nvPr/>
        </p:nvSpPr>
        <p:spPr>
          <a:xfrm>
            <a:off x="651328" y="1140853"/>
            <a:ext cx="8727793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Ресторан быстрого питания: продажа горячих хот-догов и сэндвичей</a:t>
            </a:r>
          </a:p>
          <a:p>
            <a:pPr algn="just">
              <a:defRPr sz="16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Стоимость открытия первой точки: 0,8 – 2,9 млн рублей</a:t>
            </a:r>
          </a:p>
        </p:txBody>
      </p:sp>
      <p:pic>
        <p:nvPicPr>
          <p:cNvPr id="677" name="image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61" y="2076686"/>
            <a:ext cx="6420405" cy="306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6" y="2076686"/>
            <a:ext cx="4071918" cy="3053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/>
        </p:nvSpPr>
        <p:spPr>
          <a:xfrm>
            <a:off x="7438570" y="82075"/>
            <a:ext cx="4114801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Франчайзинг   •   Инвестчас Май 2022</a:t>
            </a:r>
          </a:p>
        </p:txBody>
      </p:sp>
      <p:sp>
        <p:nvSpPr>
          <p:cNvPr id="681" name="Shape 681"/>
          <p:cNvSpPr>
            <a:spLocks noGrp="1"/>
          </p:cNvSpPr>
          <p:nvPr>
            <p:ph type="title"/>
          </p:nvPr>
        </p:nvSpPr>
        <p:spPr>
          <a:xfrm>
            <a:off x="638628" y="365125"/>
            <a:ext cx="10914744" cy="1325563"/>
          </a:xfrm>
          <a:prstGeom prst="rect">
            <a:avLst/>
          </a:prstGeom>
        </p:spPr>
        <p:txBody>
          <a:bodyPr/>
          <a:lstStyle/>
          <a:p>
            <a:r>
              <a:t>Диана</a:t>
            </a:r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784246" y="5292545"/>
            <a:ext cx="10769126" cy="94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solidFill>
                  <a:srgbClr val="00468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Формат: 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Точку продаж и обслуживания не менее 6 м</a:t>
            </a:r>
            <a:r>
              <a:rPr baseline="30000"/>
              <a:t>2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Расположение потенциальной точки продаж вблизи жилых домов</a:t>
            </a:r>
          </a:p>
        </p:txBody>
      </p:sp>
      <p:sp>
        <p:nvSpPr>
          <p:cNvPr id="684" name="Shape 684"/>
          <p:cNvSpPr/>
          <p:nvPr/>
        </p:nvSpPr>
        <p:spPr>
          <a:xfrm>
            <a:off x="2924628" y="721838"/>
            <a:ext cx="9827867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Химчистка и прачечная </a:t>
            </a:r>
          </a:p>
          <a:p>
            <a:pPr algn="just">
              <a:defRPr sz="16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Стоимость открытия первой точки: от 0,25 млн рублей </a:t>
            </a:r>
          </a:p>
        </p:txBody>
      </p:sp>
      <p:pic>
        <p:nvPicPr>
          <p:cNvPr id="685" name="image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42" y="1624250"/>
            <a:ext cx="5067029" cy="337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4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498" y="1624250"/>
            <a:ext cx="3789306" cy="343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7438570" y="82075"/>
            <a:ext cx="4114801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Франчайзинг   •   Инвестчас Май 2022</a:t>
            </a:r>
          </a:p>
        </p:txBody>
      </p:sp>
      <p:sp>
        <p:nvSpPr>
          <p:cNvPr id="689" name="Shape 689"/>
          <p:cNvSpPr>
            <a:spLocks noGrp="1"/>
          </p:cNvSpPr>
          <p:nvPr>
            <p:ph type="title"/>
          </p:nvPr>
        </p:nvSpPr>
        <p:spPr>
          <a:xfrm>
            <a:off x="638628" y="365125"/>
            <a:ext cx="10914744" cy="650236"/>
          </a:xfrm>
          <a:prstGeom prst="rect">
            <a:avLst/>
          </a:prstGeom>
        </p:spPr>
        <p:txBody>
          <a:bodyPr/>
          <a:lstStyle>
            <a:lvl1pPr defTabSz="768095">
              <a:defRPr sz="3696"/>
            </a:lvl1pPr>
          </a:lstStyle>
          <a:p>
            <a:r>
              <a:t>Мобитрак</a:t>
            </a:r>
          </a:p>
        </p:txBody>
      </p:sp>
      <p:sp>
        <p:nvSpPr>
          <p:cNvPr id="690" name="Shape 690"/>
          <p:cNvSpPr>
            <a:spLocks noGrp="1"/>
          </p:cNvSpPr>
          <p:nvPr>
            <p:ph type="sldNum" sz="quarter" idx="2"/>
          </p:nvPr>
        </p:nvSpPr>
        <p:spPr>
          <a:xfrm>
            <a:off x="11268656" y="6485256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587828" y="1163716"/>
            <a:ext cx="609600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Мобильные торговые объекты</a:t>
            </a:r>
          </a:p>
          <a:p>
            <a:pPr algn="just">
              <a:defRPr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Готовое решение для франчайзеров</a:t>
            </a:r>
          </a:p>
        </p:txBody>
      </p:sp>
      <p:sp>
        <p:nvSpPr>
          <p:cNvPr id="692" name="Shape 692"/>
          <p:cNvSpPr/>
          <p:nvPr/>
        </p:nvSpPr>
        <p:spPr>
          <a:xfrm>
            <a:off x="638627" y="5044047"/>
            <a:ext cx="5304973" cy="156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1600" b="1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Подмосковное </a:t>
            </a:r>
            <a:r>
              <a:rPr sz="1800"/>
              <a:t>производство полного цикла площадью 6000 </a:t>
            </a:r>
            <a:r>
              <a:t>м</a:t>
            </a:r>
            <a:r>
              <a:rPr baseline="30000"/>
              <a:t>2</a:t>
            </a:r>
          </a:p>
          <a:p>
            <a:pPr marL="171450" indent="-171450">
              <a:buSzPct val="100000"/>
              <a:buFont typeface="Arial"/>
              <a:buChar char="•"/>
              <a:defRPr sz="1600" b="1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Инновационное решение </a:t>
            </a:r>
          </a:p>
          <a:p>
            <a:pPr marL="171450" indent="-171450">
              <a:buSzPct val="100000"/>
              <a:buFont typeface="Arial"/>
              <a:buChar char="•"/>
              <a:defRPr sz="1600" b="1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Соответствие международным стандартам</a:t>
            </a:r>
          </a:p>
          <a:p>
            <a:pPr marL="171450" indent="-171450">
              <a:buSzPct val="100000"/>
              <a:buFont typeface="Arial"/>
              <a:buChar char="•"/>
              <a:defRPr sz="1600" b="1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Функциональность </a:t>
            </a:r>
          </a:p>
        </p:txBody>
      </p:sp>
      <p:sp>
        <p:nvSpPr>
          <p:cNvPr id="693" name="Shape 693"/>
          <p:cNvSpPr/>
          <p:nvPr/>
        </p:nvSpPr>
        <p:spPr>
          <a:xfrm>
            <a:off x="6096000" y="5044047"/>
            <a:ext cx="5600700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1600" b="1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Несколько форматов</a:t>
            </a:r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3151C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ПТС: «Мобильная точка общественного питания», «Автолавка» </a:t>
            </a:r>
          </a:p>
        </p:txBody>
      </p:sp>
      <p:pic>
        <p:nvPicPr>
          <p:cNvPr id="694" name="image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" y="2022301"/>
            <a:ext cx="5457373" cy="2813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age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7012"/>
            <a:ext cx="5457372" cy="272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image33.png" descr="page3image59989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400" cy="19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>
            <a:off x="506004" y="2284143"/>
            <a:ext cx="6269447" cy="250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1. </a:t>
            </a:r>
            <a:r>
              <a:rPr dirty="0" err="1"/>
              <a:t>Субсидии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компенсации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:</a:t>
            </a:r>
          </a:p>
          <a:p>
            <a:pPr marL="285576" indent="-285576" algn="just" defTabSz="415868">
              <a:lnSpc>
                <a:spcPct val="120000"/>
              </a:lnSpc>
              <a:buSzPct val="100000"/>
              <a:buChar char="-"/>
              <a:defRPr sz="1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приобретение</a:t>
            </a:r>
            <a:r>
              <a:rPr dirty="0"/>
              <a:t> </a:t>
            </a:r>
            <a:r>
              <a:rPr dirty="0" err="1"/>
              <a:t>оборудования</a:t>
            </a:r>
            <a:endParaRPr dirty="0"/>
          </a:p>
          <a:p>
            <a:pPr marL="285576" indent="-285576" algn="just" defTabSz="415868">
              <a:lnSpc>
                <a:spcPct val="120000"/>
              </a:lnSpc>
              <a:buSzPct val="100000"/>
              <a:buChar char="-"/>
              <a:defRPr sz="1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оплату</a:t>
            </a:r>
            <a:r>
              <a:rPr dirty="0"/>
              <a:t> </a:t>
            </a:r>
            <a:r>
              <a:rPr dirty="0" err="1"/>
              <a:t>аренды</a:t>
            </a:r>
            <a:endParaRPr dirty="0"/>
          </a:p>
          <a:p>
            <a:pPr marL="285576" indent="-285576" algn="just" defTabSz="415868">
              <a:lnSpc>
                <a:spcPct val="120000"/>
              </a:lnSpc>
              <a:buSzPct val="100000"/>
              <a:buChar char="-"/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dirty="0"/>
          </a:p>
          <a:p>
            <a:pPr algn="just" defTabSz="415868">
              <a:lnSpc>
                <a:spcPct val="120000"/>
              </a:lnSpc>
              <a:defRPr sz="16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2. </a:t>
            </a:r>
            <a:r>
              <a:rPr dirty="0" err="1"/>
              <a:t>Размер</a:t>
            </a:r>
            <a:r>
              <a:rPr dirty="0"/>
              <a:t> </a:t>
            </a:r>
            <a:r>
              <a:rPr dirty="0" err="1"/>
              <a:t>субсидии</a:t>
            </a:r>
            <a:r>
              <a:rPr dirty="0"/>
              <a:t>:</a:t>
            </a:r>
          </a:p>
          <a:p>
            <a:pPr marL="285576" indent="-285576" algn="just" defTabSz="415868">
              <a:lnSpc>
                <a:spcPct val="120000"/>
              </a:lnSpc>
              <a:buSzPct val="100000"/>
              <a:buChar char="-"/>
              <a:defRPr sz="1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 </a:t>
            </a:r>
            <a:r>
              <a:rPr sz="1800" b="1" dirty="0"/>
              <a:t>30% </a:t>
            </a:r>
            <a:r>
              <a:rPr sz="1800" b="1" dirty="0" err="1"/>
              <a:t>затрат</a:t>
            </a:r>
            <a:r>
              <a:rPr sz="1800" b="1" dirty="0"/>
              <a:t> </a:t>
            </a:r>
            <a:r>
              <a:rPr sz="1800" b="1" dirty="0" err="1"/>
              <a:t>до</a:t>
            </a:r>
            <a:r>
              <a:rPr sz="1800" b="1" dirty="0"/>
              <a:t> 0,5 </a:t>
            </a:r>
            <a:r>
              <a:rPr sz="1800" b="1" dirty="0" err="1"/>
              <a:t>млн</a:t>
            </a:r>
            <a:r>
              <a:rPr sz="1800" b="1" dirty="0"/>
              <a:t> </a:t>
            </a:r>
            <a:r>
              <a:rPr sz="1800" b="1" dirty="0" err="1"/>
              <a:t>руб</a:t>
            </a:r>
            <a:r>
              <a:rPr sz="1800" b="1" dirty="0"/>
              <a:t>.</a:t>
            </a:r>
          </a:p>
          <a:p>
            <a:pPr marL="285576" indent="-285576" algn="just" defTabSz="415868">
              <a:lnSpc>
                <a:spcPct val="120000"/>
              </a:lnSpc>
              <a:buSzPct val="100000"/>
              <a:buChar char="-"/>
              <a:defRPr sz="1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 </a:t>
            </a:r>
            <a:r>
              <a:rPr sz="1800" b="1" dirty="0"/>
              <a:t>50% </a:t>
            </a:r>
            <a:r>
              <a:rPr sz="1800" b="1" dirty="0" err="1"/>
              <a:t>затрат</a:t>
            </a:r>
            <a:r>
              <a:rPr sz="1800" b="1" dirty="0"/>
              <a:t> </a:t>
            </a:r>
            <a:r>
              <a:rPr sz="1800" b="1" dirty="0" err="1"/>
              <a:t>до</a:t>
            </a:r>
            <a:r>
              <a:rPr sz="1800" b="1" dirty="0"/>
              <a:t> 1 </a:t>
            </a:r>
            <a:r>
              <a:rPr sz="1800" b="1" dirty="0" err="1"/>
              <a:t>млн</a:t>
            </a:r>
            <a:r>
              <a:rPr sz="1800" b="1" dirty="0"/>
              <a:t> </a:t>
            </a:r>
            <a:r>
              <a:rPr sz="1800" b="1" dirty="0" err="1"/>
              <a:t>руб</a:t>
            </a:r>
            <a:r>
              <a:rPr sz="1800" b="1" dirty="0"/>
              <a:t>.</a:t>
            </a:r>
            <a:r>
              <a:rPr lang="ru-RU" sz="1800" b="1" dirty="0"/>
              <a:t> </a:t>
            </a:r>
          </a:p>
          <a:p>
            <a:pPr algn="just" defTabSz="415868">
              <a:lnSpc>
                <a:spcPct val="120000"/>
              </a:lnSpc>
              <a:buSzPct val="100000"/>
              <a:defRPr sz="1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(</a:t>
            </a:r>
            <a:r>
              <a:rPr dirty="0" err="1"/>
              <a:t>для</a:t>
            </a:r>
            <a:r>
              <a:rPr dirty="0"/>
              <a:t> </a:t>
            </a:r>
            <a:r>
              <a:rPr lang="ru-RU" dirty="0"/>
              <a:t>Подмосковных </a:t>
            </a:r>
            <a:r>
              <a:rPr dirty="0"/>
              <a:t> </a:t>
            </a:r>
            <a:r>
              <a:rPr dirty="0" err="1"/>
              <a:t>франшиз</a:t>
            </a:r>
            <a:r>
              <a:rPr dirty="0"/>
              <a:t>)</a:t>
            </a:r>
          </a:p>
        </p:txBody>
      </p:sp>
      <p:sp>
        <p:nvSpPr>
          <p:cNvPr id="699" name="Shape 699"/>
          <p:cNvSpPr/>
          <p:nvPr/>
        </p:nvSpPr>
        <p:spPr>
          <a:xfrm>
            <a:off x="1190854" y="1466588"/>
            <a:ext cx="9810293" cy="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207935">
              <a:lnSpc>
                <a:spcPct val="120000"/>
              </a:lnSpc>
              <a:defRPr sz="19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/>
              <a:t>СУБСИДИЯ НА КОМПЕНСАЦИЮ РАСХОДОВ </a:t>
            </a:r>
            <a:r>
              <a:rPr dirty="0" err="1"/>
              <a:t>В</a:t>
            </a:r>
            <a:r>
              <a:rPr dirty="0"/>
              <a:t> РАМКАХ ДОГОВОРА КОММЕРЧЕСКОЙ КОНЦЕССИИ (ФРАНЧАЙЗИНГА)</a:t>
            </a:r>
          </a:p>
        </p:txBody>
      </p:sp>
      <p:pic>
        <p:nvPicPr>
          <p:cNvPr id="700" name="image8.png" descr="Монеты со сплошной заливко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0" y="1504688"/>
            <a:ext cx="707245" cy="707245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Shape 701"/>
          <p:cNvSpPr/>
          <p:nvPr/>
        </p:nvSpPr>
        <p:spPr>
          <a:xfrm>
            <a:off x="842943" y="5606772"/>
            <a:ext cx="4147162" cy="8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207935">
              <a:lnSpc>
                <a:spcPct val="120000"/>
              </a:lnSpc>
              <a:defRPr sz="2000" b="1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Бюджет</a:t>
            </a:r>
            <a:r>
              <a:rPr dirty="0"/>
              <a:t> 2022: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algn="just" defTabSz="207935">
              <a:lnSpc>
                <a:spcPct val="120000"/>
              </a:lnSpc>
              <a:defRPr sz="2400" b="1">
                <a:solidFill>
                  <a:srgbClr val="004C89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100 </a:t>
            </a:r>
            <a:r>
              <a:rPr dirty="0" err="1"/>
              <a:t>млн</a:t>
            </a:r>
            <a:r>
              <a:rPr dirty="0"/>
              <a:t> </a:t>
            </a:r>
            <a:r>
              <a:rPr dirty="0" err="1"/>
              <a:t>рублей</a:t>
            </a:r>
            <a:endParaRPr dirty="0"/>
          </a:p>
        </p:txBody>
      </p:sp>
      <p:pic>
        <p:nvPicPr>
          <p:cNvPr id="702" name="image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90" y="4005746"/>
            <a:ext cx="3336721" cy="250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842" y="1918590"/>
            <a:ext cx="3487347" cy="2738766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hape 704"/>
          <p:cNvSpPr>
            <a:spLocks noGrp="1"/>
          </p:cNvSpPr>
          <p:nvPr>
            <p:ph type="sldNum" sz="quarter" idx="4294967295"/>
          </p:nvPr>
        </p:nvSpPr>
        <p:spPr>
          <a:xfrm>
            <a:off x="11232542" y="6519473"/>
            <a:ext cx="320831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282214" y="284585"/>
            <a:ext cx="11156292" cy="96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lnSpc>
                <a:spcPct val="81000"/>
              </a:lnSpc>
              <a:defRPr sz="3200">
                <a:solidFill>
                  <a:srgbClr val="0046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4. ПОДДЕРЖКА МАЛОГО БИЗНЕСА  -  поддержка старта бизнеса по </a:t>
            </a:r>
            <a:r>
              <a:rPr b="1"/>
              <a:t>франшизе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/>
        </p:nvSpPr>
        <p:spPr>
          <a:xfrm>
            <a:off x="7438570" y="82075"/>
            <a:ext cx="4114801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Франчайзинг   •   Инвестчас Май 2022</a:t>
            </a:r>
          </a:p>
        </p:txBody>
      </p:sp>
      <p:sp>
        <p:nvSpPr>
          <p:cNvPr id="708" name="Shape 708"/>
          <p:cNvSpPr>
            <a:spLocks noGrp="1"/>
          </p:cNvSpPr>
          <p:nvPr>
            <p:ph type="title"/>
          </p:nvPr>
        </p:nvSpPr>
        <p:spPr>
          <a:xfrm>
            <a:off x="859242" y="2288414"/>
            <a:ext cx="10914746" cy="1325564"/>
          </a:xfrm>
          <a:prstGeom prst="rect">
            <a:avLst/>
          </a:prstGeom>
        </p:spPr>
        <p:txBody>
          <a:bodyPr/>
          <a:lstStyle/>
          <a:p>
            <a:pPr>
              <a:defRPr sz="3300"/>
            </a:pPr>
            <a:r>
              <a:rPr lang="ru-RU" dirty="0"/>
              <a:t>Коробочное решение</a:t>
            </a:r>
            <a:endParaRPr b="1" dirty="0"/>
          </a:p>
        </p:txBody>
      </p:sp>
      <p:sp>
        <p:nvSpPr>
          <p:cNvPr id="709" name="Shape 7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920386" y="3288859"/>
            <a:ext cx="571976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  <a:ea typeface="Segoe UI"/>
                <a:cs typeface="Segoe UI"/>
                <a:sym typeface="Segoe UI"/>
                <a:hlinkClick r:id="rId2"/>
              </a:defRPr>
            </a:lvl1pPr>
          </a:lstStyle>
          <a:p>
            <a:pPr>
              <a:defRPr u="none">
                <a:solidFill>
                  <a:srgbClr val="004680"/>
                </a:solidFill>
                <a:uFillTx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https://investmo.ru/business/franchising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E948F5-4086-8360-EDB2-204E3676E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5" y="3641006"/>
            <a:ext cx="10103993" cy="2861308"/>
          </a:xfrm>
          <a:prstGeom prst="rect">
            <a:avLst/>
          </a:prstGeom>
        </p:spPr>
      </p:pic>
      <p:pic>
        <p:nvPicPr>
          <p:cNvPr id="17" name="image29.png" descr="Курсор со сплошной заливкой">
            <a:extLst>
              <a:ext uri="{FF2B5EF4-FFF2-40B4-BE49-F238E27FC236}">
                <a16:creationId xmlns:a16="http://schemas.microsoft.com/office/drawing/2014/main" id="{EB8165F4-2F9F-5591-0C76-2B93E1ECF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951" y="4976875"/>
            <a:ext cx="342946" cy="34294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708">
            <a:extLst>
              <a:ext uri="{FF2B5EF4-FFF2-40B4-BE49-F238E27FC236}">
                <a16:creationId xmlns:a16="http://schemas.microsoft.com/office/drawing/2014/main" id="{07D35115-03F9-E469-1332-9A7478E73E34}"/>
              </a:ext>
            </a:extLst>
          </p:cNvPr>
          <p:cNvSpPr txBox="1">
            <a:spLocks/>
          </p:cNvSpPr>
          <p:nvPr/>
        </p:nvSpPr>
        <p:spPr>
          <a:xfrm>
            <a:off x="810077" y="433930"/>
            <a:ext cx="10914746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12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4680"/>
                </a:solidFill>
                <a:uFillTx/>
                <a:latin typeface="Segoe UI Semilight"/>
                <a:ea typeface="Segoe UI Semilight"/>
                <a:cs typeface="Segoe UI Semilight"/>
                <a:sym typeface="Segoe UI Semilight"/>
              </a:defRPr>
            </a:lvl9pPr>
          </a:lstStyle>
          <a:p>
            <a:pPr hangingPunct="1">
              <a:defRPr sz="3300"/>
            </a:pPr>
            <a:r>
              <a:rPr lang="ru-RU" sz="3300" dirty="0"/>
              <a:t>Когда получить поддержку - </a:t>
            </a:r>
            <a:r>
              <a:rPr lang="ru-RU" sz="3300" b="1" dirty="0"/>
              <a:t>старт с 1 июля 2022</a:t>
            </a:r>
          </a:p>
        </p:txBody>
      </p:sp>
      <p:sp>
        <p:nvSpPr>
          <p:cNvPr id="13" name="Shape 714">
            <a:extLst>
              <a:ext uri="{FF2B5EF4-FFF2-40B4-BE49-F238E27FC236}">
                <a16:creationId xmlns:a16="http://schemas.microsoft.com/office/drawing/2014/main" id="{4D9CE134-71B7-432C-E6AE-7BDA5836E61C}"/>
              </a:ext>
            </a:extLst>
          </p:cNvPr>
          <p:cNvSpPr/>
          <p:nvPr/>
        </p:nvSpPr>
        <p:spPr>
          <a:xfrm>
            <a:off x="810077" y="1625632"/>
            <a:ext cx="824411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  <a:ea typeface="Segoe UI"/>
                <a:cs typeface="Segoe UI"/>
                <a:sym typeface="Segoe UI"/>
                <a:hlinkClick r:id="rId2"/>
              </a:defRPr>
            </a:lvl1pPr>
          </a:lstStyle>
          <a:p>
            <a:pPr>
              <a:defRPr u="none">
                <a:solidFill>
                  <a:srgbClr val="004680"/>
                </a:solidFill>
                <a:uFillTx/>
              </a:defRPr>
            </a:pPr>
            <a:r>
              <a:rPr lang="en-US" dirty="0">
                <a:hlinkClick r:id="rId2"/>
              </a:rPr>
              <a:t>https://investmo.ru/business/support-measures/sme/financial/2268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0884521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356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485</Words>
  <Application>Microsoft Office PowerPoint</Application>
  <PresentationFormat>Широкоэкранный</PresentationFormat>
  <Paragraphs>117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.Apple Color Emoji UI</vt:lpstr>
      <vt:lpstr>Arial</vt:lpstr>
      <vt:lpstr>Calibri</vt:lpstr>
      <vt:lpstr>Calibri Light</vt:lpstr>
      <vt:lpstr>Helvetica</vt:lpstr>
      <vt:lpstr>Helvetica Neue Medium</vt:lpstr>
      <vt:lpstr>Montserrat Bold</vt:lpstr>
      <vt:lpstr>Montserrat Regular</vt:lpstr>
      <vt:lpstr>PT Sans</vt:lpstr>
      <vt:lpstr>Segoe UI</vt:lpstr>
      <vt:lpstr>Segoe UI Semilight</vt:lpstr>
      <vt:lpstr>Wingdings</vt:lpstr>
      <vt:lpstr>Тема Office</vt:lpstr>
      <vt:lpstr>Презентация PowerPoint</vt:lpstr>
      <vt:lpstr>Презентация PowerPoint</vt:lpstr>
      <vt:lpstr>Российский франчайзинг</vt:lpstr>
      <vt:lpstr>Шоколадница</vt:lpstr>
      <vt:lpstr>Stardogs</vt:lpstr>
      <vt:lpstr>Диана</vt:lpstr>
      <vt:lpstr>Мобитрак</vt:lpstr>
      <vt:lpstr>Презентация PowerPoint</vt:lpstr>
      <vt:lpstr>Коробочное решение</vt:lpstr>
      <vt:lpstr>One price coffee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Зиновьева Екатерина Анатольевна</dc:creator>
  <cp:lastModifiedBy>Олеся Александровна Грошева</cp:lastModifiedBy>
  <cp:revision>12</cp:revision>
  <dcterms:modified xsi:type="dcterms:W3CDTF">2022-05-24T12:17:45Z</dcterms:modified>
</cp:coreProperties>
</file>